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bookmarkIdSeed="2">
  <p:sldMasterIdLst>
    <p:sldMasterId id="2147483648" r:id="rId1"/>
  </p:sldMasterIdLst>
  <p:notesMasterIdLst>
    <p:notesMasterId r:id="rId19"/>
  </p:notesMasterIdLst>
  <p:sldIdLst>
    <p:sldId id="256" r:id="rId2"/>
    <p:sldId id="265" r:id="rId3"/>
    <p:sldId id="370" r:id="rId4"/>
    <p:sldId id="338" r:id="rId5"/>
    <p:sldId id="327" r:id="rId6"/>
    <p:sldId id="351" r:id="rId7"/>
    <p:sldId id="321" r:id="rId8"/>
    <p:sldId id="287" r:id="rId9"/>
    <p:sldId id="339" r:id="rId10"/>
    <p:sldId id="285" r:id="rId11"/>
    <p:sldId id="347" r:id="rId12"/>
    <p:sldId id="366" r:id="rId13"/>
    <p:sldId id="367" r:id="rId14"/>
    <p:sldId id="369" r:id="rId15"/>
    <p:sldId id="368" r:id="rId16"/>
    <p:sldId id="326" r:id="rId17"/>
    <p:sldId id="371" r:id="rId18"/>
  </p:sldIdLst>
  <p:sldSz cx="12192000" cy="6858000"/>
  <p:notesSz cx="6858000" cy="9144000"/>
  <p:defaultText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lon" initials="A" lastIdx="1" clrIdx="0">
    <p:extLst>
      <p:ext uri="{19B8F6BF-5375-455C-9EA6-DF929625EA0E}">
        <p15:presenceInfo xmlns:p15="http://schemas.microsoft.com/office/powerpoint/2012/main" userId="Alo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445" autoAdjust="0"/>
    <p:restoredTop sz="85990" autoAdjust="0"/>
  </p:normalViewPr>
  <p:slideViewPr>
    <p:cSldViewPr snapToGrid="0">
      <p:cViewPr varScale="1">
        <p:scale>
          <a:sx n="74" d="100"/>
          <a:sy n="74" d="100"/>
        </p:scale>
        <p:origin x="1114"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4_2">
  <dgm:title val=""/>
  <dgm:desc val=""/>
  <dgm:catLst>
    <dgm:cat type="accent4" pri="11200"/>
  </dgm:catLst>
  <dgm:styleLbl name="node0">
    <dgm:fillClrLst meth="repeat">
      <a:schemeClr val="accent4"/>
    </dgm:fillClrLst>
    <dgm:linClrLst meth="repeat">
      <a:schemeClr val="lt1"/>
    </dgm:linClrLst>
    <dgm:effectClrLst/>
    <dgm:txLinClrLst/>
    <dgm:txFillClrLst/>
    <dgm:txEffectClrLst/>
  </dgm:styleLbl>
  <dgm:styleLbl name="node1">
    <dgm:fillClrLst meth="repeat">
      <a:schemeClr val="accent4"/>
    </dgm:fillClrLst>
    <dgm:linClrLst meth="repeat">
      <a:schemeClr val="lt1"/>
    </dgm:linClrLst>
    <dgm:effectClrLst/>
    <dgm:txLinClrLst/>
    <dgm:txFillClrLst/>
    <dgm:txEffectClrLst/>
  </dgm:styleLbl>
  <dgm:styleLbl name="alignNode1">
    <dgm:fillClrLst meth="repeat">
      <a:schemeClr val="accent4"/>
    </dgm:fillClrLst>
    <dgm:linClrLst meth="repeat">
      <a:schemeClr val="accent4"/>
    </dgm:linClrLst>
    <dgm:effectClrLst/>
    <dgm:txLinClrLst/>
    <dgm:txFillClrLst/>
    <dgm:txEffectClrLst/>
  </dgm:styleLbl>
  <dgm:styleLbl name="lnNode1">
    <dgm:fillClrLst meth="repeat">
      <a:schemeClr val="accent4"/>
    </dgm:fillClrLst>
    <dgm:linClrLst meth="repeat">
      <a:schemeClr val="lt1"/>
    </dgm:linClrLst>
    <dgm:effectClrLst/>
    <dgm:txLinClrLst/>
    <dgm:txFillClrLst/>
    <dgm:txEffectClrLst/>
  </dgm:styleLbl>
  <dgm:styleLbl name="vennNode1">
    <dgm:fillClrLst meth="repeat">
      <a:schemeClr val="accent4">
        <a:alpha val="50000"/>
      </a:schemeClr>
    </dgm:fillClrLst>
    <dgm:linClrLst meth="repeat">
      <a:schemeClr val="lt1"/>
    </dgm:linClrLst>
    <dgm:effectClrLst/>
    <dgm:txLinClrLst/>
    <dgm:txFillClrLst/>
    <dgm:txEffectClrLst/>
  </dgm:styleLbl>
  <dgm:styleLbl name="node2">
    <dgm:fillClrLst meth="repeat">
      <a:schemeClr val="accent4"/>
    </dgm:fillClrLst>
    <dgm:linClrLst meth="repeat">
      <a:schemeClr val="lt1"/>
    </dgm:linClrLst>
    <dgm:effectClrLst/>
    <dgm:txLinClrLst/>
    <dgm:txFillClrLst/>
    <dgm:txEffectClrLst/>
  </dgm:styleLbl>
  <dgm:styleLbl name="node3">
    <dgm:fillClrLst meth="repeat">
      <a:schemeClr val="accent4"/>
    </dgm:fillClrLst>
    <dgm:linClrLst meth="repeat">
      <a:schemeClr val="lt1"/>
    </dgm:linClrLst>
    <dgm:effectClrLst/>
    <dgm:txLinClrLst/>
    <dgm:txFillClrLst/>
    <dgm:txEffectClrLst/>
  </dgm:styleLbl>
  <dgm:styleLbl name="node4">
    <dgm:fillClrLst meth="repeat">
      <a:schemeClr val="accent4"/>
    </dgm:fillClrLst>
    <dgm:linClrLst meth="repeat">
      <a:schemeClr val="lt1"/>
    </dgm:linClrLst>
    <dgm:effectClrLst/>
    <dgm:txLinClrLst/>
    <dgm:txFillClrLst/>
    <dgm:txEffectClrLst/>
  </dgm:styleLbl>
  <dgm:styleLbl name="f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4">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4">
        <a:tint val="60000"/>
      </a:schemeClr>
    </dgm:fillClrLst>
    <dgm:linClrLst meth="repeat">
      <a:schemeClr val="accent4">
        <a:tint val="60000"/>
      </a:schemeClr>
    </dgm:linClrLst>
    <dgm:effectClrLst/>
    <dgm:txLinClrLst/>
    <dgm:txFillClrLst/>
    <dgm:txEffectClrLst/>
  </dgm:styleLbl>
  <dgm:styleLbl name="fgSibTrans2D1">
    <dgm:fillClrLst meth="repeat">
      <a:schemeClr val="accent4">
        <a:tint val="60000"/>
      </a:schemeClr>
    </dgm:fillClrLst>
    <dgm:linClrLst meth="repeat">
      <a:schemeClr val="accent4">
        <a:tint val="60000"/>
      </a:schemeClr>
    </dgm:linClrLst>
    <dgm:effectClrLst/>
    <dgm:txLinClrLst/>
    <dgm:txFillClrLst/>
    <dgm:txEffectClrLst/>
  </dgm:styleLbl>
  <dgm:styleLbl name="bgSibTrans2D1">
    <dgm:fillClrLst meth="repeat">
      <a:schemeClr val="accent4">
        <a:tint val="60000"/>
      </a:schemeClr>
    </dgm:fillClrLst>
    <dgm:linClrLst meth="repeat">
      <a:schemeClr val="accent4">
        <a:tint val="60000"/>
      </a:schemeClr>
    </dgm:linClrLst>
    <dgm:effectClrLst/>
    <dgm:txLinClrLst/>
    <dgm:txFillClrLst/>
    <dgm:txEffectClrLst/>
  </dgm:styleLbl>
  <dgm:styleLbl name="sibTrans1D1">
    <dgm:fillClrLst meth="repeat">
      <a:schemeClr val="accent4"/>
    </dgm:fillClrLst>
    <dgm:linClrLst meth="repeat">
      <a:schemeClr val="accent4"/>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dgm:linClrLst>
    <dgm:effectClrLst/>
    <dgm:txLinClrLst/>
    <dgm:txFillClrLst/>
    <dgm:txEffectClrLst/>
  </dgm:styleLbl>
  <dgm:styleLbl name="asst1">
    <dgm:fillClrLst meth="repeat">
      <a:schemeClr val="accent4"/>
    </dgm:fillClrLst>
    <dgm:linClrLst meth="repeat">
      <a:schemeClr val="lt1"/>
    </dgm:linClrLst>
    <dgm:effectClrLst/>
    <dgm:txLinClrLst/>
    <dgm:txFillClrLst/>
    <dgm:txEffectClrLst/>
  </dgm:styleLbl>
  <dgm:styleLbl name="asst2">
    <dgm:fillClrLst meth="repeat">
      <a:schemeClr val="accent4"/>
    </dgm:fillClrLst>
    <dgm:linClrLst meth="repeat">
      <a:schemeClr val="lt1"/>
    </dgm:linClrLst>
    <dgm:effectClrLst/>
    <dgm:txLinClrLst/>
    <dgm:txFillClrLst/>
    <dgm:txEffectClrLst/>
  </dgm:styleLbl>
  <dgm:styleLbl name="asst3">
    <dgm:fillClrLst meth="repeat">
      <a:schemeClr val="accent4"/>
    </dgm:fillClrLst>
    <dgm:linClrLst meth="repeat">
      <a:schemeClr val="lt1"/>
    </dgm:linClrLst>
    <dgm:effectClrLst/>
    <dgm:txLinClrLst/>
    <dgm:txFillClrLst/>
    <dgm:txEffectClrLst/>
  </dgm:styleLbl>
  <dgm:styleLbl name="asst4">
    <dgm:fillClrLst meth="repeat">
      <a:schemeClr val="accent4"/>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dgm:fillClrLst>
    <dgm:linClrLst meth="repeat">
      <a:schemeClr val="accent4"/>
    </dgm:linClrLst>
    <dgm:effectClrLst/>
    <dgm:txLinClrLst/>
    <dgm:txFillClrLst meth="repeat">
      <a:schemeClr val="lt1"/>
    </dgm:txFillClrLst>
    <dgm:txEffectClrLst/>
  </dgm:styleLbl>
  <dgm:styleLbl name="parChTrans2D3">
    <dgm:fillClrLst meth="repeat">
      <a:schemeClr val="accent4"/>
    </dgm:fillClrLst>
    <dgm:linClrLst meth="repeat">
      <a:schemeClr val="accent4"/>
    </dgm:linClrLst>
    <dgm:effectClrLst/>
    <dgm:txLinClrLst/>
    <dgm:txFillClrLst meth="repeat">
      <a:schemeClr val="lt1"/>
    </dgm:txFillClrLst>
    <dgm:txEffectClrLst/>
  </dgm:styleLbl>
  <dgm:styleLbl name="parChTrans2D4">
    <dgm:fillClrLst meth="repeat">
      <a:schemeClr val="accent4"/>
    </dgm:fillClrLst>
    <dgm:linClrLst meth="repeat">
      <a:schemeClr val="accent4"/>
    </dgm:linClrLst>
    <dgm:effectClrLst/>
    <dgm:txLinClrLst/>
    <dgm:txFillClrLst meth="repeat">
      <a:schemeClr val="lt1"/>
    </dgm:txFillClrLst>
    <dgm:txEffectClrLst/>
  </dgm:styleLbl>
  <dgm:styleLbl name="parChTrans1D1">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2">
    <dgm:fillClrLst meth="repeat">
      <a:schemeClr val="accent4"/>
    </dgm:fillClrLst>
    <dgm:linClrLst meth="repeat">
      <a:schemeClr val="accent4">
        <a:shade val="60000"/>
      </a:schemeClr>
    </dgm:linClrLst>
    <dgm:effectClrLst/>
    <dgm:txLinClrLst/>
    <dgm:txFillClrLst meth="repeat">
      <a:schemeClr val="tx1"/>
    </dgm:txFillClrLst>
    <dgm:txEffectClrLst/>
  </dgm:styleLbl>
  <dgm:styleLbl name="parChTrans1D3">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parChTrans1D4">
    <dgm:fillClrLst meth="repeat">
      <a:schemeClr val="accent4"/>
    </dgm:fillClrLst>
    <dgm:linClrLst meth="repeat">
      <a:schemeClr val="accent4">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solidFgAcc1">
    <dgm:fillClrLst meth="repeat">
      <a:schemeClr val="lt1"/>
    </dgm:fillClrLst>
    <dgm:linClrLst meth="repeat">
      <a:schemeClr val="accent4"/>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accent4"/>
    </dgm:linClrLst>
    <dgm:effectClrLst/>
    <dgm:txLinClrLst/>
    <dgm:txFillClrLst meth="repeat">
      <a:schemeClr val="dk1"/>
    </dgm:txFillClrLst>
    <dgm:txEffectClrLst/>
  </dgm:styleLbl>
  <dgm:styleLbl name="dkBgShp">
    <dgm:fillClrLst meth="repeat">
      <a:schemeClr val="accent4">
        <a:shade val="80000"/>
      </a:schemeClr>
    </dgm:fillClrLst>
    <dgm:linClrLst meth="repeat">
      <a:schemeClr val="accent4"/>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9CBBD30-889C-4F13-B463-AA60F2E05A76}" type="doc">
      <dgm:prSet loTypeId="urn:microsoft.com/office/officeart/2005/8/layout/vList2" loCatId="list" qsTypeId="urn:microsoft.com/office/officeart/2005/8/quickstyle/simple1" qsCatId="simple" csTypeId="urn:microsoft.com/office/officeart/2005/8/colors/accent4_2" csCatId="accent4"/>
      <dgm:spPr/>
      <dgm:t>
        <a:bodyPr/>
        <a:lstStyle/>
        <a:p>
          <a:endParaRPr lang="en-US"/>
        </a:p>
      </dgm:t>
    </dgm:pt>
    <dgm:pt modelId="{E5B1D9A2-5674-441D-B889-8EF6520C5BBC}">
      <dgm:prSet/>
      <dgm:spPr/>
      <dgm:t>
        <a:bodyPr/>
        <a:lstStyle/>
        <a:p>
          <a:r>
            <a:rPr lang="en-US"/>
            <a:t>Very similar to the regular autoencoder</a:t>
          </a:r>
        </a:p>
      </dgm:t>
    </dgm:pt>
    <dgm:pt modelId="{30A7F71F-1511-4C72-8FC7-24B30FAA94A1}" type="parTrans" cxnId="{A365F062-32D1-4B0E-8AC3-59C291E985BF}">
      <dgm:prSet/>
      <dgm:spPr/>
      <dgm:t>
        <a:bodyPr/>
        <a:lstStyle/>
        <a:p>
          <a:endParaRPr lang="en-US"/>
        </a:p>
      </dgm:t>
    </dgm:pt>
    <dgm:pt modelId="{20F93784-F479-4EEA-B183-893CD0C296FD}" type="sibTrans" cxnId="{A365F062-32D1-4B0E-8AC3-59C291E985BF}">
      <dgm:prSet/>
      <dgm:spPr/>
      <dgm:t>
        <a:bodyPr/>
        <a:lstStyle/>
        <a:p>
          <a:endParaRPr lang="en-US"/>
        </a:p>
      </dgm:t>
    </dgm:pt>
    <dgm:pt modelId="{B2BE19F7-AC07-41D8-A251-0B553A80FB5C}">
      <dgm:prSet/>
      <dgm:spPr/>
      <dgm:t>
        <a:bodyPr/>
        <a:lstStyle/>
        <a:p>
          <a:r>
            <a:rPr lang="en-US"/>
            <a:t>The probabilistic nature of the VAE is enabled using a sampling layer</a:t>
          </a:r>
        </a:p>
      </dgm:t>
    </dgm:pt>
    <dgm:pt modelId="{DCC93688-F579-4D18-BD46-69A629D46F4E}" type="parTrans" cxnId="{EA47A779-B1B2-4C59-AB88-0BC580FC0F87}">
      <dgm:prSet/>
      <dgm:spPr/>
      <dgm:t>
        <a:bodyPr/>
        <a:lstStyle/>
        <a:p>
          <a:endParaRPr lang="en-US"/>
        </a:p>
      </dgm:t>
    </dgm:pt>
    <dgm:pt modelId="{0AA2D675-27D2-427D-82F7-E6802E9F33FD}" type="sibTrans" cxnId="{EA47A779-B1B2-4C59-AB88-0BC580FC0F87}">
      <dgm:prSet/>
      <dgm:spPr/>
      <dgm:t>
        <a:bodyPr/>
        <a:lstStyle/>
        <a:p>
          <a:endParaRPr lang="en-US"/>
        </a:p>
      </dgm:t>
    </dgm:pt>
    <dgm:pt modelId="{29D1F4B4-588F-49F6-9A99-FBEBBA584742}" type="pres">
      <dgm:prSet presAssocID="{29CBBD30-889C-4F13-B463-AA60F2E05A76}" presName="linear" presStyleCnt="0">
        <dgm:presLayoutVars>
          <dgm:animLvl val="lvl"/>
          <dgm:resizeHandles val="exact"/>
        </dgm:presLayoutVars>
      </dgm:prSet>
      <dgm:spPr/>
    </dgm:pt>
    <dgm:pt modelId="{863009EE-ABFC-49D9-AAF2-28E79FA9EFDB}" type="pres">
      <dgm:prSet presAssocID="{E5B1D9A2-5674-441D-B889-8EF6520C5BBC}" presName="parentText" presStyleLbl="node1" presStyleIdx="0" presStyleCnt="2">
        <dgm:presLayoutVars>
          <dgm:chMax val="0"/>
          <dgm:bulletEnabled val="1"/>
        </dgm:presLayoutVars>
      </dgm:prSet>
      <dgm:spPr/>
    </dgm:pt>
    <dgm:pt modelId="{995CF466-6059-47B3-A33C-7DBD912065EE}" type="pres">
      <dgm:prSet presAssocID="{20F93784-F479-4EEA-B183-893CD0C296FD}" presName="spacer" presStyleCnt="0"/>
      <dgm:spPr/>
    </dgm:pt>
    <dgm:pt modelId="{DB2FAA78-CDD8-451F-AB87-989127B9C2C3}" type="pres">
      <dgm:prSet presAssocID="{B2BE19F7-AC07-41D8-A251-0B553A80FB5C}" presName="parentText" presStyleLbl="node1" presStyleIdx="1" presStyleCnt="2">
        <dgm:presLayoutVars>
          <dgm:chMax val="0"/>
          <dgm:bulletEnabled val="1"/>
        </dgm:presLayoutVars>
      </dgm:prSet>
      <dgm:spPr/>
    </dgm:pt>
  </dgm:ptLst>
  <dgm:cxnLst>
    <dgm:cxn modelId="{62B3AE1D-AABA-4FCA-B4AC-7194D92EA576}" type="presOf" srcId="{B2BE19F7-AC07-41D8-A251-0B553A80FB5C}" destId="{DB2FAA78-CDD8-451F-AB87-989127B9C2C3}" srcOrd="0" destOrd="0" presId="urn:microsoft.com/office/officeart/2005/8/layout/vList2"/>
    <dgm:cxn modelId="{A365F062-32D1-4B0E-8AC3-59C291E985BF}" srcId="{29CBBD30-889C-4F13-B463-AA60F2E05A76}" destId="{E5B1D9A2-5674-441D-B889-8EF6520C5BBC}" srcOrd="0" destOrd="0" parTransId="{30A7F71F-1511-4C72-8FC7-24B30FAA94A1}" sibTransId="{20F93784-F479-4EEA-B183-893CD0C296FD}"/>
    <dgm:cxn modelId="{53B81C54-FDF8-43FC-A81F-8066E79B7086}" type="presOf" srcId="{29CBBD30-889C-4F13-B463-AA60F2E05A76}" destId="{29D1F4B4-588F-49F6-9A99-FBEBBA584742}" srcOrd="0" destOrd="0" presId="urn:microsoft.com/office/officeart/2005/8/layout/vList2"/>
    <dgm:cxn modelId="{EA47A779-B1B2-4C59-AB88-0BC580FC0F87}" srcId="{29CBBD30-889C-4F13-B463-AA60F2E05A76}" destId="{B2BE19F7-AC07-41D8-A251-0B553A80FB5C}" srcOrd="1" destOrd="0" parTransId="{DCC93688-F579-4D18-BD46-69A629D46F4E}" sibTransId="{0AA2D675-27D2-427D-82F7-E6802E9F33FD}"/>
    <dgm:cxn modelId="{3CCCFACD-6118-420C-82DE-9C8E7A7B2A09}" type="presOf" srcId="{E5B1D9A2-5674-441D-B889-8EF6520C5BBC}" destId="{863009EE-ABFC-49D9-AAF2-28E79FA9EFDB}" srcOrd="0" destOrd="0" presId="urn:microsoft.com/office/officeart/2005/8/layout/vList2"/>
    <dgm:cxn modelId="{031F8EA8-329E-4AEB-AEF1-7B0640225B4F}" type="presParOf" srcId="{29D1F4B4-588F-49F6-9A99-FBEBBA584742}" destId="{863009EE-ABFC-49D9-AAF2-28E79FA9EFDB}" srcOrd="0" destOrd="0" presId="urn:microsoft.com/office/officeart/2005/8/layout/vList2"/>
    <dgm:cxn modelId="{01929242-289C-4225-B7D8-1F279BAE8983}" type="presParOf" srcId="{29D1F4B4-588F-49F6-9A99-FBEBBA584742}" destId="{995CF466-6059-47B3-A33C-7DBD912065EE}" srcOrd="1" destOrd="0" presId="urn:microsoft.com/office/officeart/2005/8/layout/vList2"/>
    <dgm:cxn modelId="{909D2386-363F-4FE9-B6EE-9310981DEECD}" type="presParOf" srcId="{29D1F4B4-588F-49F6-9A99-FBEBBA584742}" destId="{DB2FAA78-CDD8-451F-AB87-989127B9C2C3}" srcOrd="2"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63009EE-ABFC-49D9-AAF2-28E79FA9EFDB}">
      <dsp:nvSpPr>
        <dsp:cNvPr id="0" name=""/>
        <dsp:cNvSpPr/>
      </dsp:nvSpPr>
      <dsp:spPr>
        <a:xfrm>
          <a:off x="0" y="32076"/>
          <a:ext cx="4869179" cy="1454456"/>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Very similar to the regular autoencoder</a:t>
          </a:r>
        </a:p>
      </dsp:txBody>
      <dsp:txXfrm>
        <a:off x="71001" y="103077"/>
        <a:ext cx="4727177" cy="1312454"/>
      </dsp:txXfrm>
    </dsp:sp>
    <dsp:sp modelId="{DB2FAA78-CDD8-451F-AB87-989127B9C2C3}">
      <dsp:nvSpPr>
        <dsp:cNvPr id="0" name=""/>
        <dsp:cNvSpPr/>
      </dsp:nvSpPr>
      <dsp:spPr>
        <a:xfrm>
          <a:off x="0" y="1561413"/>
          <a:ext cx="4869179" cy="1454456"/>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9060" tIns="99060" rIns="99060" bIns="99060" numCol="1" spcCol="1270" anchor="ctr" anchorCtr="0">
          <a:noAutofit/>
        </a:bodyPr>
        <a:lstStyle/>
        <a:p>
          <a:pPr marL="0" lvl="0" indent="0" algn="l" defTabSz="1155700">
            <a:lnSpc>
              <a:spcPct val="90000"/>
            </a:lnSpc>
            <a:spcBef>
              <a:spcPct val="0"/>
            </a:spcBef>
            <a:spcAft>
              <a:spcPct val="35000"/>
            </a:spcAft>
            <a:buNone/>
          </a:pPr>
          <a:r>
            <a:rPr lang="en-US" sz="2600" kern="1200"/>
            <a:t>The probabilistic nature of the VAE is enabled using a sampling layer</a:t>
          </a:r>
        </a:p>
      </dsp:txBody>
      <dsp:txXfrm>
        <a:off x="71001" y="1632414"/>
        <a:ext cx="4727177" cy="131245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gif>
</file>

<file path=ppt/media/image10.png>
</file>

<file path=ppt/media/image11.png>
</file>

<file path=ppt/media/image12.png>
</file>

<file path=ppt/media/image13.png>
</file>

<file path=ppt/media/image14.png>
</file>

<file path=ppt/media/image15.png>
</file>

<file path=ppt/media/image16.gif>
</file>

<file path=ppt/media/image17.jpeg>
</file>

<file path=ppt/media/image181.png>
</file>

<file path=ppt/media/image2.png>
</file>

<file path=ppt/media/image23.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r">
              <a:defRPr sz="1200"/>
            </a:lvl1pPr>
          </a:lstStyle>
          <a:p>
            <a:endParaRPr lang="he-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l">
              <a:defRPr sz="1200"/>
            </a:lvl1pPr>
          </a:lstStyle>
          <a:p>
            <a:fld id="{B1FFEBFC-3F96-4693-A219-F3174061D000}" type="datetimeFigureOut">
              <a:rPr lang="he-IL" smtClean="0"/>
              <a:t>כ"ט/אייר/תשפ"ג</a:t>
            </a:fld>
            <a:endParaRPr lang="he-I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he-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r">
              <a:defRPr sz="1200"/>
            </a:lvl1pPr>
          </a:lstStyle>
          <a:p>
            <a:endParaRPr lang="he-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l">
              <a:defRPr sz="1200"/>
            </a:lvl1pPr>
          </a:lstStyle>
          <a:p>
            <a:fld id="{EE3995CE-7527-48CD-90CF-756BD35E8097}" type="slidenum">
              <a:rPr lang="he-IL" smtClean="0"/>
              <a:t>‹#›</a:t>
            </a:fld>
            <a:endParaRPr lang="he-IL"/>
          </a:p>
        </p:txBody>
      </p:sp>
    </p:spTree>
    <p:extLst>
      <p:ext uri="{BB962C8B-B14F-4D97-AF65-F5344CB8AC3E}">
        <p14:creationId xmlns:p14="http://schemas.microsoft.com/office/powerpoint/2010/main" val="39402472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https://arxiv.org/pdf/1606.05908.pdf</a:t>
            </a:r>
          </a:p>
          <a:p>
            <a:r>
              <a:rPr lang="en-US" dirty="0"/>
              <a:t>https://arxiv.org/pdf/1502.04623.pdf</a:t>
            </a:r>
          </a:p>
          <a:p>
            <a:r>
              <a:rPr lang="en-US" dirty="0"/>
              <a:t>https://arxiv.org/pdf/1602.05473.pdf</a:t>
            </a:r>
          </a:p>
          <a:p>
            <a:r>
              <a:rPr lang="en-US" dirty="0"/>
              <a:t>https://arxiv.org/pdf/1511.06349.pdf</a:t>
            </a:r>
            <a:endParaRPr lang="he-IL" dirty="0"/>
          </a:p>
          <a:p>
            <a:r>
              <a:rPr lang="en-US" dirty="0"/>
              <a:t>http://blog.fastforwardlabs.com/2016/08/12/introducing-variational-autoencoders-in-prose-and.html</a:t>
            </a:r>
          </a:p>
          <a:p>
            <a:r>
              <a:rPr lang="en-US" dirty="0"/>
              <a:t>http://blog.fastforwardlabs.com/2016/08/22/under-the-hood-of-the-variational-autoencoder-in.html</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https://ermongroup.github.io/cs228-notes/extras/vae/</a:t>
            </a:r>
          </a:p>
          <a:p>
            <a:pPr marL="0" marR="0" indent="0" algn="l" defTabSz="914400" rtl="0" eaLnBrk="1" fontAlgn="auto" latinLnBrk="0" hangingPunct="1">
              <a:lnSpc>
                <a:spcPct val="100000"/>
              </a:lnSpc>
              <a:spcBef>
                <a:spcPts val="0"/>
              </a:spcBef>
              <a:spcAft>
                <a:spcPts val="0"/>
              </a:spcAft>
              <a:buClrTx/>
              <a:buSzTx/>
              <a:buFontTx/>
              <a:buNone/>
              <a:tabLst/>
              <a:defRPr/>
            </a:pPr>
            <a:r>
              <a:rPr lang="en-US" dirty="0"/>
              <a:t>http://kvfrans.com/variational-autoencoders-explained/</a:t>
            </a:r>
          </a:p>
          <a:p>
            <a:r>
              <a:rPr lang="en-US" dirty="0"/>
              <a:t>https://stats.stackexchange.com/questions/267924/explanation-of-the-free-bits-technique-for-variational-autoencoders</a:t>
            </a:r>
          </a:p>
          <a:p>
            <a:pPr marL="0" marR="0" indent="0" algn="l" defTabSz="914400" rtl="0" eaLnBrk="1" fontAlgn="auto" latinLnBrk="0" hangingPunct="1">
              <a:lnSpc>
                <a:spcPct val="100000"/>
              </a:lnSpc>
              <a:spcBef>
                <a:spcPts val="0"/>
              </a:spcBef>
              <a:spcAft>
                <a:spcPts val="0"/>
              </a:spcAft>
              <a:buClrTx/>
              <a:buSzTx/>
              <a:buFontTx/>
              <a:buNone/>
              <a:tabLst/>
              <a:defRPr/>
            </a:pPr>
            <a:r>
              <a:rPr lang="en-US" b="0" dirty="0"/>
              <a:t>http://szhao.me/</a:t>
            </a:r>
            <a:r>
              <a:rPr lang="en-US" dirty="0"/>
              <a:t>https://www.cs.princeton.edu/courses/archive/spring17/cos598E/Ghassen.pdf</a:t>
            </a:r>
            <a:endParaRPr lang="he-IL" dirty="0"/>
          </a:p>
          <a:p>
            <a:pPr marL="0" marR="0" indent="0" algn="l" defTabSz="914400" rtl="0" eaLnBrk="1" fontAlgn="auto" latinLnBrk="0" hangingPunct="1">
              <a:lnSpc>
                <a:spcPct val="100000"/>
              </a:lnSpc>
              <a:spcBef>
                <a:spcPts val="0"/>
              </a:spcBef>
              <a:spcAft>
                <a:spcPts val="0"/>
              </a:spcAft>
              <a:buClrTx/>
              <a:buSzTx/>
              <a:buFontTx/>
              <a:buNone/>
              <a:tabLst/>
              <a:defRPr/>
            </a:pPr>
            <a:r>
              <a:rPr lang="en-US" b="0" dirty="0"/>
              <a:t>2017/06/10/a-tutorial-on-mmd-variational-autoencoders.html</a:t>
            </a:r>
            <a:endParaRPr lang="en-US" dirty="0"/>
          </a:p>
          <a:p>
            <a:r>
              <a:rPr lang="en-US" dirty="0"/>
              <a:t>https://www.jeremyjordan.me/variational-autoencoders/</a:t>
            </a:r>
            <a:endParaRPr lang="he-IL" dirty="0"/>
          </a:p>
          <a:p>
            <a:endParaRPr lang="he-IL" dirty="0"/>
          </a:p>
          <a:p>
            <a:pPr algn="r" rtl="1"/>
            <a:r>
              <a:rPr lang="he-IL" dirty="0"/>
              <a:t>שקף</a:t>
            </a:r>
            <a:r>
              <a:rPr lang="he-IL" baseline="0" dirty="0"/>
              <a:t> 40 </a:t>
            </a:r>
            <a:r>
              <a:rPr lang="en-IL" baseline="0" dirty="0"/>
              <a:t>–</a:t>
            </a:r>
            <a:r>
              <a:rPr lang="he-IL" baseline="0" dirty="0"/>
              <a:t> לבדוק האם בכלל נחוץ</a:t>
            </a:r>
          </a:p>
          <a:p>
            <a:pPr algn="r" rtl="1"/>
            <a:r>
              <a:rPr lang="he-IL" baseline="0" dirty="0"/>
              <a:t>לעשות מעבר ברור יותר אחרי ה</a:t>
            </a:r>
            <a:r>
              <a:rPr lang="en-US" baseline="0" dirty="0"/>
              <a:t>parameterization trick</a:t>
            </a:r>
            <a:endParaRPr lang="he-IL" baseline="0" dirty="0"/>
          </a:p>
          <a:p>
            <a:pPr algn="r" rtl="1"/>
            <a:r>
              <a:rPr lang="he-IL" baseline="0" dirty="0"/>
              <a:t>לבדוק את המתמטיקה ולהוסיף שלבים שיהיה ברור יותר</a:t>
            </a:r>
          </a:p>
          <a:p>
            <a:pPr algn="r" rtl="1"/>
            <a:r>
              <a:rPr lang="he-IL" baseline="0" dirty="0"/>
              <a:t>מה בדיוק </a:t>
            </a:r>
            <a:r>
              <a:rPr lang="en-US" baseline="0" dirty="0"/>
              <a:t>intractable</a:t>
            </a:r>
            <a:r>
              <a:rPr lang="he-IL" baseline="0" dirty="0"/>
              <a:t> </a:t>
            </a:r>
            <a:r>
              <a:rPr lang="en-IL" baseline="0" dirty="0"/>
              <a:t>–</a:t>
            </a:r>
            <a:r>
              <a:rPr lang="he-IL" baseline="0" dirty="0"/>
              <a:t> </a:t>
            </a:r>
            <a:r>
              <a:rPr lang="en-US" baseline="0" dirty="0"/>
              <a:t>P(x)</a:t>
            </a:r>
            <a:r>
              <a:rPr lang="he-IL" baseline="0" dirty="0"/>
              <a:t> או </a:t>
            </a:r>
            <a:r>
              <a:rPr lang="en-US" baseline="0" dirty="0"/>
              <a:t>P(</a:t>
            </a:r>
            <a:r>
              <a:rPr lang="en-US" baseline="0" dirty="0" err="1"/>
              <a:t>x|z</a:t>
            </a:r>
            <a:r>
              <a:rPr lang="en-US" baseline="0" dirty="0"/>
              <a:t>)</a:t>
            </a:r>
            <a:r>
              <a:rPr lang="he-IL" baseline="0" dirty="0"/>
              <a:t> או אחרים?</a:t>
            </a:r>
          </a:p>
          <a:p>
            <a:pPr algn="r" rtl="1"/>
            <a:r>
              <a:rPr lang="he-IL" baseline="0" dirty="0"/>
              <a:t>חוסר אחידות </a:t>
            </a:r>
            <a:r>
              <a:rPr lang="en-IL" baseline="0" dirty="0"/>
              <a:t>–</a:t>
            </a:r>
            <a:r>
              <a:rPr lang="he-IL" baseline="0" dirty="0"/>
              <a:t> לפעמים </a:t>
            </a:r>
            <a:r>
              <a:rPr lang="en-US" baseline="0" dirty="0"/>
              <a:t>posterior</a:t>
            </a:r>
            <a:r>
              <a:rPr lang="he-IL" baseline="0" dirty="0"/>
              <a:t> ולפעמים </a:t>
            </a:r>
            <a:r>
              <a:rPr lang="en-US" baseline="0" dirty="0"/>
              <a:t>likelihood</a:t>
            </a:r>
            <a:endParaRPr lang="he-IL" baseline="0" dirty="0"/>
          </a:p>
          <a:p>
            <a:pPr algn="r" rtl="1"/>
            <a:r>
              <a:rPr lang="he-IL" baseline="0" dirty="0"/>
              <a:t>לתת דגש על איך אני עושה את ה-</a:t>
            </a:r>
            <a:r>
              <a:rPr lang="en-US" baseline="0" dirty="0"/>
              <a:t>Image Generation</a:t>
            </a:r>
            <a:r>
              <a:rPr lang="he-IL" baseline="0" dirty="0"/>
              <a:t> אחרי הכל</a:t>
            </a:r>
          </a:p>
          <a:p>
            <a:pPr algn="r" rtl="1"/>
            <a:r>
              <a:rPr lang="he-IL" baseline="0" dirty="0"/>
              <a:t>אינטואיציה ל</a:t>
            </a:r>
            <a:r>
              <a:rPr lang="en-US" baseline="0" dirty="0"/>
              <a:t>cross entropy</a:t>
            </a:r>
            <a:r>
              <a:rPr lang="he-IL" baseline="0" dirty="0"/>
              <a:t> </a:t>
            </a:r>
            <a:r>
              <a:rPr lang="en-IL" baseline="0" dirty="0"/>
              <a:t>–</a:t>
            </a:r>
            <a:r>
              <a:rPr lang="he-IL" baseline="0" dirty="0"/>
              <a:t> אין וצריך</a:t>
            </a:r>
          </a:p>
          <a:p>
            <a:pPr algn="r" rtl="1"/>
            <a:r>
              <a:rPr lang="he-IL" baseline="0" dirty="0"/>
              <a:t>את האנימציה של </a:t>
            </a:r>
            <a:r>
              <a:rPr lang="en-US" baseline="0" dirty="0"/>
              <a:t>L</a:t>
            </a:r>
            <a:r>
              <a:rPr lang="he-IL" baseline="0" dirty="0"/>
              <a:t> </a:t>
            </a:r>
            <a:r>
              <a:rPr lang="en-IL" baseline="0" dirty="0"/>
              <a:t>–</a:t>
            </a:r>
            <a:r>
              <a:rPr lang="he-IL" baseline="0" dirty="0"/>
              <a:t> להבין היטב. מה ה-</a:t>
            </a:r>
            <a:r>
              <a:rPr lang="en-US" baseline="0" dirty="0"/>
              <a:t>KL</a:t>
            </a:r>
            <a:r>
              <a:rPr lang="he-IL" baseline="0" dirty="0"/>
              <a:t> מייצג שם?</a:t>
            </a:r>
          </a:p>
          <a:p>
            <a:pPr algn="r" rtl="1"/>
            <a:endParaRPr lang="he-IL" baseline="0" dirty="0"/>
          </a:p>
        </p:txBody>
      </p:sp>
      <p:sp>
        <p:nvSpPr>
          <p:cNvPr id="4" name="Slide Number Placeholder 3"/>
          <p:cNvSpPr>
            <a:spLocks noGrp="1"/>
          </p:cNvSpPr>
          <p:nvPr>
            <p:ph type="sldNum" sz="quarter" idx="10"/>
          </p:nvPr>
        </p:nvSpPr>
        <p:spPr/>
        <p:txBody>
          <a:bodyPr/>
          <a:lstStyle/>
          <a:p>
            <a:fld id="{EE3995CE-7527-48CD-90CF-756BD35E8097}" type="slidenum">
              <a:rPr lang="he-IL" smtClean="0"/>
              <a:t>1</a:t>
            </a:fld>
            <a:endParaRPr lang="he-IL"/>
          </a:p>
        </p:txBody>
      </p:sp>
    </p:spTree>
    <p:extLst>
      <p:ext uri="{BB962C8B-B14F-4D97-AF65-F5344CB8AC3E}">
        <p14:creationId xmlns:p14="http://schemas.microsoft.com/office/powerpoint/2010/main" val="64906795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extract very useful causal features from high </a:t>
            </a:r>
            <a:r>
              <a:rPr lang="en-US" dirty="0" err="1"/>
              <a:t>Dimen</a:t>
            </a:r>
            <a:r>
              <a:rPr lang="en-US" dirty="0"/>
              <a:t> data and using them to learn tasks, generalizing out of the train data,  disentangling less(the  smaller the beta coefficient) the more difficult to generalize(high chances of </a:t>
            </a:r>
            <a:r>
              <a:rPr lang="en-US" dirty="0" err="1"/>
              <a:t>overfittig</a:t>
            </a:r>
            <a:r>
              <a:rPr lang="en-US" dirty="0"/>
              <a:t>),   and when beta is too big, disentangling heavily, lose high definition details and </a:t>
            </a:r>
            <a:r>
              <a:rPr lang="en-US" dirty="0" err="1"/>
              <a:t>undefitting</a:t>
            </a:r>
            <a:r>
              <a:rPr lang="en-US" dirty="0"/>
              <a:t>. </a:t>
            </a:r>
          </a:p>
        </p:txBody>
      </p:sp>
      <p:sp>
        <p:nvSpPr>
          <p:cNvPr id="4" name="Slide Number Placeholder 3"/>
          <p:cNvSpPr>
            <a:spLocks noGrp="1"/>
          </p:cNvSpPr>
          <p:nvPr>
            <p:ph type="sldNum" sz="quarter" idx="10"/>
          </p:nvPr>
        </p:nvSpPr>
        <p:spPr/>
        <p:txBody>
          <a:bodyPr/>
          <a:lstStyle/>
          <a:p>
            <a:fld id="{EE3995CE-7527-48CD-90CF-756BD35E8097}" type="slidenum">
              <a:rPr lang="he-IL" smtClean="0"/>
              <a:t>13</a:t>
            </a:fld>
            <a:endParaRPr lang="he-IL"/>
          </a:p>
        </p:txBody>
      </p:sp>
    </p:spTree>
    <p:extLst>
      <p:ext uri="{BB962C8B-B14F-4D97-AF65-F5344CB8AC3E}">
        <p14:creationId xmlns:p14="http://schemas.microsoft.com/office/powerpoint/2010/main" val="38334722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rtl="1"/>
            <a:r>
              <a:rPr lang="en-US" b="0" i="0" dirty="0">
                <a:solidFill>
                  <a:srgbClr val="FFFFFF"/>
                </a:solidFill>
                <a:effectLst/>
                <a:latin typeface="Segoe UI Historic" panose="020B0502040204020203" pitchFamily="34" charset="0"/>
              </a:rPr>
              <a:t>GANs- the generator tries to generate realistic samples, while the discriminator tries to distinguish between real and generated samples. GANs have been successful in generating high-quality and diverse samples but may be more challenging to train compared to VAEs.</a:t>
            </a:r>
            <a:endParaRPr lang="en-US" dirty="0"/>
          </a:p>
        </p:txBody>
      </p:sp>
      <p:sp>
        <p:nvSpPr>
          <p:cNvPr id="4" name="Slide Number Placeholder 3"/>
          <p:cNvSpPr>
            <a:spLocks noGrp="1"/>
          </p:cNvSpPr>
          <p:nvPr>
            <p:ph type="sldNum" sz="quarter" idx="10"/>
          </p:nvPr>
        </p:nvSpPr>
        <p:spPr/>
        <p:txBody>
          <a:bodyPr/>
          <a:lstStyle/>
          <a:p>
            <a:fld id="{EE3995CE-7527-48CD-90CF-756BD35E8097}" type="slidenum">
              <a:rPr lang="he-IL" smtClean="0"/>
              <a:t>15</a:t>
            </a:fld>
            <a:endParaRPr lang="he-IL"/>
          </a:p>
        </p:txBody>
      </p:sp>
    </p:spTree>
    <p:extLst>
      <p:ext uri="{BB962C8B-B14F-4D97-AF65-F5344CB8AC3E}">
        <p14:creationId xmlns:p14="http://schemas.microsoft.com/office/powerpoint/2010/main" val="123027365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3995CE-7527-48CD-90CF-756BD35E8097}" type="slidenum">
              <a:rPr lang="he-IL" smtClean="0"/>
              <a:t>16</a:t>
            </a:fld>
            <a:endParaRPr lang="he-IL"/>
          </a:p>
        </p:txBody>
      </p:sp>
    </p:spTree>
    <p:extLst>
      <p:ext uri="{BB962C8B-B14F-4D97-AF65-F5344CB8AC3E}">
        <p14:creationId xmlns:p14="http://schemas.microsoft.com/office/powerpoint/2010/main" val="1329628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endParaRPr lang="he-IL" baseline="0" dirty="0"/>
          </a:p>
        </p:txBody>
      </p:sp>
      <p:sp>
        <p:nvSpPr>
          <p:cNvPr id="4" name="Slide Number Placeholder 3"/>
          <p:cNvSpPr>
            <a:spLocks noGrp="1"/>
          </p:cNvSpPr>
          <p:nvPr>
            <p:ph type="sldNum" sz="quarter" idx="10"/>
          </p:nvPr>
        </p:nvSpPr>
        <p:spPr/>
        <p:txBody>
          <a:bodyPr/>
          <a:lstStyle/>
          <a:p>
            <a:fld id="{EE3995CE-7527-48CD-90CF-756BD35E8097}" type="slidenum">
              <a:rPr lang="he-IL" smtClean="0"/>
              <a:t>2</a:t>
            </a:fld>
            <a:endParaRPr lang="he-IL"/>
          </a:p>
        </p:txBody>
      </p:sp>
    </p:spTree>
    <p:extLst>
      <p:ext uri="{BB962C8B-B14F-4D97-AF65-F5344CB8AC3E}">
        <p14:creationId xmlns:p14="http://schemas.microsoft.com/office/powerpoint/2010/main" val="72672920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3995CE-7527-48CD-90CF-756BD35E8097}" type="slidenum">
              <a:rPr lang="he-IL" smtClean="0"/>
              <a:t>4</a:t>
            </a:fld>
            <a:endParaRPr lang="he-IL"/>
          </a:p>
        </p:txBody>
      </p:sp>
    </p:spTree>
    <p:extLst>
      <p:ext uri="{BB962C8B-B14F-4D97-AF65-F5344CB8AC3E}">
        <p14:creationId xmlns:p14="http://schemas.microsoft.com/office/powerpoint/2010/main" val="30601964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3995CE-7527-48CD-90CF-756BD35E8097}" type="slidenum">
              <a:rPr lang="he-IL" smtClean="0"/>
              <a:t>5</a:t>
            </a:fld>
            <a:endParaRPr lang="he-IL"/>
          </a:p>
        </p:txBody>
      </p:sp>
    </p:spTree>
    <p:extLst>
      <p:ext uri="{BB962C8B-B14F-4D97-AF65-F5344CB8AC3E}">
        <p14:creationId xmlns:p14="http://schemas.microsoft.com/office/powerpoint/2010/main" val="30935055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baseline="0" dirty="0"/>
              <a:t>KL-Divergence measures the average number of EXTRA bits per message to encode them</a:t>
            </a:r>
            <a:endParaRPr lang="he-IL" dirty="0"/>
          </a:p>
        </p:txBody>
      </p:sp>
      <p:sp>
        <p:nvSpPr>
          <p:cNvPr id="4" name="Slide Number Placeholder 3"/>
          <p:cNvSpPr>
            <a:spLocks noGrp="1"/>
          </p:cNvSpPr>
          <p:nvPr>
            <p:ph type="sldNum" sz="quarter" idx="10"/>
          </p:nvPr>
        </p:nvSpPr>
        <p:spPr/>
        <p:txBody>
          <a:bodyPr/>
          <a:lstStyle/>
          <a:p>
            <a:fld id="{EE3995CE-7527-48CD-90CF-756BD35E8097}" type="slidenum">
              <a:rPr lang="he-IL" smtClean="0"/>
              <a:t>7</a:t>
            </a:fld>
            <a:endParaRPr lang="he-IL"/>
          </a:p>
        </p:txBody>
      </p:sp>
    </p:spTree>
    <p:extLst>
      <p:ext uri="{BB962C8B-B14F-4D97-AF65-F5344CB8AC3E}">
        <p14:creationId xmlns:p14="http://schemas.microsoft.com/office/powerpoint/2010/main" val="26168993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3995CE-7527-48CD-90CF-756BD35E8097}" type="slidenum">
              <a:rPr lang="he-IL" smtClean="0"/>
              <a:t>8</a:t>
            </a:fld>
            <a:endParaRPr lang="he-IL"/>
          </a:p>
        </p:txBody>
      </p:sp>
    </p:spTree>
    <p:extLst>
      <p:ext uri="{BB962C8B-B14F-4D97-AF65-F5344CB8AC3E}">
        <p14:creationId xmlns:p14="http://schemas.microsoft.com/office/powerpoint/2010/main" val="42655490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3995CE-7527-48CD-90CF-756BD35E8097}" type="slidenum">
              <a:rPr lang="he-IL" smtClean="0"/>
              <a:t>9</a:t>
            </a:fld>
            <a:endParaRPr lang="he-IL"/>
          </a:p>
        </p:txBody>
      </p:sp>
    </p:spTree>
    <p:extLst>
      <p:ext uri="{BB962C8B-B14F-4D97-AF65-F5344CB8AC3E}">
        <p14:creationId xmlns:p14="http://schemas.microsoft.com/office/powerpoint/2010/main" val="42466644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Epsilon is a stochastic node, we resample many epsilons from </a:t>
            </a:r>
            <a:r>
              <a:rPr lang="en-US" dirty="0" err="1"/>
              <a:t>satdnard</a:t>
            </a:r>
            <a:r>
              <a:rPr lang="en-US" dirty="0"/>
              <a:t> gaussian, but what we want to train is the mean and sigma std, so we don’t need to resample the epsilons.  </a:t>
            </a:r>
            <a:r>
              <a:rPr lang="en-US" dirty="0" err="1"/>
              <a:t>Reparam</a:t>
            </a:r>
            <a:r>
              <a:rPr lang="en-US" dirty="0"/>
              <a:t> –trick – split the architecture into parts where the backpropagation can be done and the stochastic </a:t>
            </a:r>
            <a:r>
              <a:rPr lang="en-US" dirty="0" err="1"/>
              <a:t>epsil</a:t>
            </a:r>
            <a:r>
              <a:rPr lang="en-US" dirty="0"/>
              <a:t> sampling part where not. This sampling is from the latent distributions which will later be used by KL divergence to calculate the loss and then again the gradient will be calculated </a:t>
            </a:r>
            <a:r>
              <a:rPr lang="en-US" dirty="0" err="1"/>
              <a:t>wrt</a:t>
            </a:r>
            <a:r>
              <a:rPr lang="en-US" dirty="0"/>
              <a:t>. Mean and std and again </a:t>
            </a:r>
            <a:r>
              <a:rPr lang="en-US" dirty="0" err="1"/>
              <a:t>backproagated</a:t>
            </a:r>
            <a:endParaRPr lang="en-US" baseline="0" dirty="0"/>
          </a:p>
          <a:p>
            <a:endParaRPr lang="he-IL" dirty="0"/>
          </a:p>
        </p:txBody>
      </p:sp>
      <p:sp>
        <p:nvSpPr>
          <p:cNvPr id="4" name="Slide Number Placeholder 3"/>
          <p:cNvSpPr>
            <a:spLocks noGrp="1"/>
          </p:cNvSpPr>
          <p:nvPr>
            <p:ph type="sldNum" sz="quarter" idx="10"/>
          </p:nvPr>
        </p:nvSpPr>
        <p:spPr/>
        <p:txBody>
          <a:bodyPr/>
          <a:lstStyle/>
          <a:p>
            <a:fld id="{EE3995CE-7527-48CD-90CF-756BD35E8097}" type="slidenum">
              <a:rPr lang="he-IL" smtClean="0"/>
              <a:t>10</a:t>
            </a:fld>
            <a:endParaRPr lang="he-IL"/>
          </a:p>
        </p:txBody>
      </p:sp>
    </p:spTree>
    <p:extLst>
      <p:ext uri="{BB962C8B-B14F-4D97-AF65-F5344CB8AC3E}">
        <p14:creationId xmlns:p14="http://schemas.microsoft.com/office/powerpoint/2010/main" val="13283750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r" rtl="1"/>
            <a:endParaRPr lang="he-IL" baseline="0" dirty="0"/>
          </a:p>
        </p:txBody>
      </p:sp>
      <p:sp>
        <p:nvSpPr>
          <p:cNvPr id="4" name="Slide Number Placeholder 3"/>
          <p:cNvSpPr>
            <a:spLocks noGrp="1"/>
          </p:cNvSpPr>
          <p:nvPr>
            <p:ph type="sldNum" sz="quarter" idx="10"/>
          </p:nvPr>
        </p:nvSpPr>
        <p:spPr/>
        <p:txBody>
          <a:bodyPr/>
          <a:lstStyle/>
          <a:p>
            <a:fld id="{EE3995CE-7527-48CD-90CF-756BD35E8097}" type="slidenum">
              <a:rPr lang="he-IL" smtClean="0"/>
              <a:t>12</a:t>
            </a:fld>
            <a:endParaRPr lang="he-IL"/>
          </a:p>
        </p:txBody>
      </p:sp>
    </p:spTree>
    <p:extLst>
      <p:ext uri="{BB962C8B-B14F-4D97-AF65-F5344CB8AC3E}">
        <p14:creationId xmlns:p14="http://schemas.microsoft.com/office/powerpoint/2010/main" val="17269858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he-IL"/>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he-IL"/>
          </a:p>
        </p:txBody>
      </p:sp>
      <p:sp>
        <p:nvSpPr>
          <p:cNvPr id="4" name="Date Placeholder 3"/>
          <p:cNvSpPr>
            <a:spLocks noGrp="1"/>
          </p:cNvSpPr>
          <p:nvPr>
            <p:ph type="dt" sz="half" idx="10"/>
          </p:nvPr>
        </p:nvSpPr>
        <p:spPr/>
        <p:txBody>
          <a:bodyPr/>
          <a:lstStyle/>
          <a:p>
            <a:fld id="{BEC48D05-4A7C-4206-AF54-0DBE6523EC74}" type="datetimeFigureOut">
              <a:rPr lang="he-IL" smtClean="0"/>
              <a:t>כ"ט/אייר/תשפ"ג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0B5B3DB6-086B-4F2B-9F19-C77931893F93}" type="slidenum">
              <a:rPr lang="he-IL" smtClean="0"/>
              <a:t>‹#›</a:t>
            </a:fld>
            <a:endParaRPr lang="he-IL"/>
          </a:p>
        </p:txBody>
      </p:sp>
    </p:spTree>
    <p:extLst>
      <p:ext uri="{BB962C8B-B14F-4D97-AF65-F5344CB8AC3E}">
        <p14:creationId xmlns:p14="http://schemas.microsoft.com/office/powerpoint/2010/main" val="22352017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e-IL"/>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p:cNvSpPr>
            <a:spLocks noGrp="1"/>
          </p:cNvSpPr>
          <p:nvPr>
            <p:ph type="dt" sz="half" idx="10"/>
          </p:nvPr>
        </p:nvSpPr>
        <p:spPr/>
        <p:txBody>
          <a:bodyPr/>
          <a:lstStyle/>
          <a:p>
            <a:fld id="{BEC48D05-4A7C-4206-AF54-0DBE6523EC74}" type="datetimeFigureOut">
              <a:rPr lang="he-IL" smtClean="0"/>
              <a:t>כ"ט/אייר/תשפ"ג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0B5B3DB6-086B-4F2B-9F19-C77931893F93}" type="slidenum">
              <a:rPr lang="he-IL" smtClean="0"/>
              <a:t>‹#›</a:t>
            </a:fld>
            <a:endParaRPr lang="he-IL"/>
          </a:p>
        </p:txBody>
      </p:sp>
    </p:spTree>
    <p:extLst>
      <p:ext uri="{BB962C8B-B14F-4D97-AF65-F5344CB8AC3E}">
        <p14:creationId xmlns:p14="http://schemas.microsoft.com/office/powerpoint/2010/main" val="7266063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he-IL"/>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p:cNvSpPr>
            <a:spLocks noGrp="1"/>
          </p:cNvSpPr>
          <p:nvPr>
            <p:ph type="dt" sz="half" idx="10"/>
          </p:nvPr>
        </p:nvSpPr>
        <p:spPr/>
        <p:txBody>
          <a:bodyPr/>
          <a:lstStyle/>
          <a:p>
            <a:fld id="{BEC48D05-4A7C-4206-AF54-0DBE6523EC74}" type="datetimeFigureOut">
              <a:rPr lang="he-IL" smtClean="0"/>
              <a:t>כ"ט/אייר/תשפ"ג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0B5B3DB6-086B-4F2B-9F19-C77931893F93}" type="slidenum">
              <a:rPr lang="he-IL" smtClean="0"/>
              <a:t>‹#›</a:t>
            </a:fld>
            <a:endParaRPr lang="he-IL"/>
          </a:p>
        </p:txBody>
      </p:sp>
    </p:spTree>
    <p:extLst>
      <p:ext uri="{BB962C8B-B14F-4D97-AF65-F5344CB8AC3E}">
        <p14:creationId xmlns:p14="http://schemas.microsoft.com/office/powerpoint/2010/main" val="2863577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e-IL"/>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p:cNvSpPr>
            <a:spLocks noGrp="1"/>
          </p:cNvSpPr>
          <p:nvPr>
            <p:ph type="dt" sz="half" idx="10"/>
          </p:nvPr>
        </p:nvSpPr>
        <p:spPr/>
        <p:txBody>
          <a:bodyPr/>
          <a:lstStyle/>
          <a:p>
            <a:fld id="{BEC48D05-4A7C-4206-AF54-0DBE6523EC74}" type="datetimeFigureOut">
              <a:rPr lang="he-IL" smtClean="0"/>
              <a:t>כ"ט/אייר/תשפ"ג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0B5B3DB6-086B-4F2B-9F19-C77931893F93}" type="slidenum">
              <a:rPr lang="he-IL" smtClean="0"/>
              <a:t>‹#›</a:t>
            </a:fld>
            <a:endParaRPr lang="he-IL"/>
          </a:p>
        </p:txBody>
      </p:sp>
    </p:spTree>
    <p:extLst>
      <p:ext uri="{BB962C8B-B14F-4D97-AF65-F5344CB8AC3E}">
        <p14:creationId xmlns:p14="http://schemas.microsoft.com/office/powerpoint/2010/main" val="258016562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he-IL"/>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EC48D05-4A7C-4206-AF54-0DBE6523EC74}" type="datetimeFigureOut">
              <a:rPr lang="he-IL" smtClean="0"/>
              <a:t>כ"ט/אייר/תשפ"ג</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0B5B3DB6-086B-4F2B-9F19-C77931893F93}" type="slidenum">
              <a:rPr lang="he-IL" smtClean="0"/>
              <a:t>‹#›</a:t>
            </a:fld>
            <a:endParaRPr lang="he-IL"/>
          </a:p>
        </p:txBody>
      </p:sp>
    </p:spTree>
    <p:extLst>
      <p:ext uri="{BB962C8B-B14F-4D97-AF65-F5344CB8AC3E}">
        <p14:creationId xmlns:p14="http://schemas.microsoft.com/office/powerpoint/2010/main" val="13571254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e-IL"/>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Date Placeholder 4"/>
          <p:cNvSpPr>
            <a:spLocks noGrp="1"/>
          </p:cNvSpPr>
          <p:nvPr>
            <p:ph type="dt" sz="half" idx="10"/>
          </p:nvPr>
        </p:nvSpPr>
        <p:spPr/>
        <p:txBody>
          <a:bodyPr/>
          <a:lstStyle/>
          <a:p>
            <a:fld id="{BEC48D05-4A7C-4206-AF54-0DBE6523EC74}" type="datetimeFigureOut">
              <a:rPr lang="he-IL" smtClean="0"/>
              <a:t>כ"ט/אייר/תשפ"ג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0B5B3DB6-086B-4F2B-9F19-C77931893F93}" type="slidenum">
              <a:rPr lang="he-IL" smtClean="0"/>
              <a:t>‹#›</a:t>
            </a:fld>
            <a:endParaRPr lang="he-IL"/>
          </a:p>
        </p:txBody>
      </p:sp>
    </p:spTree>
    <p:extLst>
      <p:ext uri="{BB962C8B-B14F-4D97-AF65-F5344CB8AC3E}">
        <p14:creationId xmlns:p14="http://schemas.microsoft.com/office/powerpoint/2010/main" val="8445574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he-IL"/>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7" name="Date Placeholder 6"/>
          <p:cNvSpPr>
            <a:spLocks noGrp="1"/>
          </p:cNvSpPr>
          <p:nvPr>
            <p:ph type="dt" sz="half" idx="10"/>
          </p:nvPr>
        </p:nvSpPr>
        <p:spPr/>
        <p:txBody>
          <a:bodyPr/>
          <a:lstStyle/>
          <a:p>
            <a:fld id="{BEC48D05-4A7C-4206-AF54-0DBE6523EC74}" type="datetimeFigureOut">
              <a:rPr lang="he-IL" smtClean="0"/>
              <a:t>כ"ט/אייר/תשפ"ג</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0B5B3DB6-086B-4F2B-9F19-C77931893F93}" type="slidenum">
              <a:rPr lang="he-IL" smtClean="0"/>
              <a:t>‹#›</a:t>
            </a:fld>
            <a:endParaRPr lang="he-IL"/>
          </a:p>
        </p:txBody>
      </p:sp>
    </p:spTree>
    <p:extLst>
      <p:ext uri="{BB962C8B-B14F-4D97-AF65-F5344CB8AC3E}">
        <p14:creationId xmlns:p14="http://schemas.microsoft.com/office/powerpoint/2010/main" val="85631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he-IL"/>
          </a:p>
        </p:txBody>
      </p:sp>
      <p:sp>
        <p:nvSpPr>
          <p:cNvPr id="3" name="Date Placeholder 2"/>
          <p:cNvSpPr>
            <a:spLocks noGrp="1"/>
          </p:cNvSpPr>
          <p:nvPr>
            <p:ph type="dt" sz="half" idx="10"/>
          </p:nvPr>
        </p:nvSpPr>
        <p:spPr/>
        <p:txBody>
          <a:bodyPr/>
          <a:lstStyle/>
          <a:p>
            <a:fld id="{BEC48D05-4A7C-4206-AF54-0DBE6523EC74}" type="datetimeFigureOut">
              <a:rPr lang="he-IL" smtClean="0"/>
              <a:t>כ"ט/אייר/תשפ"ג</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0B5B3DB6-086B-4F2B-9F19-C77931893F93}" type="slidenum">
              <a:rPr lang="he-IL" smtClean="0"/>
              <a:t>‹#›</a:t>
            </a:fld>
            <a:endParaRPr lang="he-IL"/>
          </a:p>
        </p:txBody>
      </p:sp>
    </p:spTree>
    <p:extLst>
      <p:ext uri="{BB962C8B-B14F-4D97-AF65-F5344CB8AC3E}">
        <p14:creationId xmlns:p14="http://schemas.microsoft.com/office/powerpoint/2010/main" val="22744629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C48D05-4A7C-4206-AF54-0DBE6523EC74}" type="datetimeFigureOut">
              <a:rPr lang="he-IL" smtClean="0"/>
              <a:t>כ"ט/אייר/תשפ"ג</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0B5B3DB6-086B-4F2B-9F19-C77931893F93}" type="slidenum">
              <a:rPr lang="he-IL" smtClean="0"/>
              <a:t>‹#›</a:t>
            </a:fld>
            <a:endParaRPr lang="he-IL"/>
          </a:p>
        </p:txBody>
      </p:sp>
    </p:spTree>
    <p:extLst>
      <p:ext uri="{BB962C8B-B14F-4D97-AF65-F5344CB8AC3E}">
        <p14:creationId xmlns:p14="http://schemas.microsoft.com/office/powerpoint/2010/main" val="5552247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EC48D05-4A7C-4206-AF54-0DBE6523EC74}" type="datetimeFigureOut">
              <a:rPr lang="he-IL" smtClean="0"/>
              <a:t>כ"ט/אייר/תשפ"ג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0B5B3DB6-086B-4F2B-9F19-C77931893F93}" type="slidenum">
              <a:rPr lang="he-IL" smtClean="0"/>
              <a:t>‹#›</a:t>
            </a:fld>
            <a:endParaRPr lang="he-IL"/>
          </a:p>
        </p:txBody>
      </p:sp>
    </p:spTree>
    <p:extLst>
      <p:ext uri="{BB962C8B-B14F-4D97-AF65-F5344CB8AC3E}">
        <p14:creationId xmlns:p14="http://schemas.microsoft.com/office/powerpoint/2010/main" val="278124714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he-IL"/>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EC48D05-4A7C-4206-AF54-0DBE6523EC74}" type="datetimeFigureOut">
              <a:rPr lang="he-IL" smtClean="0"/>
              <a:t>כ"ט/אייר/תשפ"ג</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0B5B3DB6-086B-4F2B-9F19-C77931893F93}" type="slidenum">
              <a:rPr lang="he-IL" smtClean="0"/>
              <a:t>‹#›</a:t>
            </a:fld>
            <a:endParaRPr lang="he-IL"/>
          </a:p>
        </p:txBody>
      </p:sp>
    </p:spTree>
    <p:extLst>
      <p:ext uri="{BB962C8B-B14F-4D97-AF65-F5344CB8AC3E}">
        <p14:creationId xmlns:p14="http://schemas.microsoft.com/office/powerpoint/2010/main" val="1612794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he-IL"/>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he-IL"/>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C48D05-4A7C-4206-AF54-0DBE6523EC74}" type="datetimeFigureOut">
              <a:rPr lang="he-IL" smtClean="0"/>
              <a:t>כ"ט/אייר/תשפ"ג</a:t>
            </a:fld>
            <a:endParaRPr lang="he-I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he-I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B5B3DB6-086B-4F2B-9F19-C77931893F93}" type="slidenum">
              <a:rPr lang="he-IL" smtClean="0"/>
              <a:t>‹#›</a:t>
            </a:fld>
            <a:endParaRPr lang="he-IL"/>
          </a:p>
        </p:txBody>
      </p:sp>
    </p:spTree>
    <p:extLst>
      <p:ext uri="{BB962C8B-B14F-4D97-AF65-F5344CB8AC3E}">
        <p14:creationId xmlns:p14="http://schemas.microsoft.com/office/powerpoint/2010/main" val="3180627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3.png"/><Relationship Id="rId4"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16.gif"/><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81.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9.png"/><Relationship Id="rId7" Type="http://schemas.openxmlformats.org/officeDocument/2006/relationships/diagramColors" Target="../diagrams/colors1.xm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8873D23-2DCF-4B31-A009-95721C06E8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C13EF075-D4EF-4929-ADBC-91B27DA199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dirty="0"/>
          </a:p>
        </p:txBody>
      </p:sp>
      <p:grpSp>
        <p:nvGrpSpPr>
          <p:cNvPr id="12" name="Group 11">
            <a:extLst>
              <a:ext uri="{FF2B5EF4-FFF2-40B4-BE49-F238E27FC236}">
                <a16:creationId xmlns:a16="http://schemas.microsoft.com/office/drawing/2014/main" id="{DAA26DFA-AAB2-4973-9C17-16D587C7B1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1863" y="508838"/>
            <a:ext cx="5217958" cy="6239661"/>
            <a:chOff x="-19221" y="251144"/>
            <a:chExt cx="5217958" cy="6239661"/>
          </a:xfrm>
        </p:grpSpPr>
        <p:sp>
          <p:nvSpPr>
            <p:cNvPr id="13" name="Freeform: Shape 12">
              <a:extLst>
                <a:ext uri="{FF2B5EF4-FFF2-40B4-BE49-F238E27FC236}">
                  <a16:creationId xmlns:a16="http://schemas.microsoft.com/office/drawing/2014/main" id="{3F407F11-7321-4BF6-8536-CCE8E342454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251144"/>
              <a:ext cx="5187198" cy="6239661"/>
            </a:xfrm>
            <a:custGeom>
              <a:avLst/>
              <a:gdLst>
                <a:gd name="connsiteX0" fmla="*/ 2011811 w 5187198"/>
                <a:gd name="connsiteY0" fmla="*/ 4 h 6239661"/>
                <a:gd name="connsiteX1" fmla="*/ 2617011 w 5187198"/>
                <a:gd name="connsiteY1" fmla="*/ 70590 h 6239661"/>
                <a:gd name="connsiteX2" fmla="*/ 2690321 w 5187198"/>
                <a:gd name="connsiteY2" fmla="*/ 88146 h 6239661"/>
                <a:gd name="connsiteX3" fmla="*/ 2726863 w 5187198"/>
                <a:gd name="connsiteY3" fmla="*/ 97127 h 6239661"/>
                <a:gd name="connsiteX4" fmla="*/ 2762951 w 5187198"/>
                <a:gd name="connsiteY4" fmla="*/ 107375 h 6239661"/>
                <a:gd name="connsiteX5" fmla="*/ 2834843 w 5187198"/>
                <a:gd name="connsiteY5" fmla="*/ 128493 h 6239661"/>
                <a:gd name="connsiteX6" fmla="*/ 2906574 w 5187198"/>
                <a:gd name="connsiteY6" fmla="*/ 151076 h 6239661"/>
                <a:gd name="connsiteX7" fmla="*/ 3049504 w 5187198"/>
                <a:gd name="connsiteY7" fmla="*/ 202124 h 6239661"/>
                <a:gd name="connsiteX8" fmla="*/ 3189518 w 5187198"/>
                <a:gd name="connsiteY8" fmla="*/ 260159 h 6239661"/>
                <a:gd name="connsiteX9" fmla="*/ 3326048 w 5187198"/>
                <a:gd name="connsiteY9" fmla="*/ 325143 h 6239661"/>
                <a:gd name="connsiteX10" fmla="*/ 3459166 w 5187198"/>
                <a:gd name="connsiteY10" fmla="*/ 395936 h 6239661"/>
                <a:gd name="connsiteX11" fmla="*/ 3588578 w 5187198"/>
                <a:gd name="connsiteY11" fmla="*/ 472343 h 6239661"/>
                <a:gd name="connsiteX12" fmla="*/ 3651864 w 5187198"/>
                <a:gd name="connsiteY12" fmla="*/ 512600 h 6239661"/>
                <a:gd name="connsiteX13" fmla="*/ 3714514 w 5187198"/>
                <a:gd name="connsiteY13" fmla="*/ 553499 h 6239661"/>
                <a:gd name="connsiteX14" fmla="*/ 4181221 w 5187198"/>
                <a:gd name="connsiteY14" fmla="*/ 922912 h 6239661"/>
                <a:gd name="connsiteX15" fmla="*/ 4582963 w 5187198"/>
                <a:gd name="connsiteY15" fmla="*/ 1358264 h 6239661"/>
                <a:gd name="connsiteX16" fmla="*/ 4670721 w 5187198"/>
                <a:gd name="connsiteY16" fmla="*/ 1477644 h 6239661"/>
                <a:gd name="connsiteX17" fmla="*/ 4752378 w 5187198"/>
                <a:gd name="connsiteY17" fmla="*/ 1601187 h 6239661"/>
                <a:gd name="connsiteX18" fmla="*/ 4772168 w 5187198"/>
                <a:gd name="connsiteY18" fmla="*/ 1632456 h 6239661"/>
                <a:gd name="connsiteX19" fmla="*/ 4782117 w 5187198"/>
                <a:gd name="connsiteY19" fmla="*/ 1648104 h 6239661"/>
                <a:gd name="connsiteX20" fmla="*/ 4791381 w 5187198"/>
                <a:gd name="connsiteY20" fmla="*/ 1664150 h 6239661"/>
                <a:gd name="connsiteX21" fmla="*/ 4828190 w 5187198"/>
                <a:gd name="connsiteY21" fmla="*/ 1728379 h 6239661"/>
                <a:gd name="connsiteX22" fmla="*/ 4864832 w 5187198"/>
                <a:gd name="connsiteY22" fmla="*/ 1792796 h 6239661"/>
                <a:gd name="connsiteX23" fmla="*/ 4899201 w 5187198"/>
                <a:gd name="connsiteY23" fmla="*/ 1858342 h 6239661"/>
                <a:gd name="connsiteX24" fmla="*/ 4933266 w 5187198"/>
                <a:gd name="connsiteY24" fmla="*/ 1924155 h 6239661"/>
                <a:gd name="connsiteX25" fmla="*/ 4964403 w 5187198"/>
                <a:gd name="connsiteY25" fmla="*/ 1991384 h 6239661"/>
                <a:gd name="connsiteX26" fmla="*/ 4995019 w 5187198"/>
                <a:gd name="connsiteY26" fmla="*/ 2058823 h 6239661"/>
                <a:gd name="connsiteX27" fmla="*/ 5021999 w 5187198"/>
                <a:gd name="connsiteY27" fmla="*/ 2127723 h 6239661"/>
                <a:gd name="connsiteX28" fmla="*/ 5048321 w 5187198"/>
                <a:gd name="connsiteY28" fmla="*/ 2196908 h 6239661"/>
                <a:gd name="connsiteX29" fmla="*/ 5070546 w 5187198"/>
                <a:gd name="connsiteY29" fmla="*/ 2267547 h 6239661"/>
                <a:gd name="connsiteX30" fmla="*/ 5092171 w 5187198"/>
                <a:gd name="connsiteY30" fmla="*/ 2338256 h 6239661"/>
                <a:gd name="connsiteX31" fmla="*/ 5110305 w 5187198"/>
                <a:gd name="connsiteY31" fmla="*/ 2409886 h 6239661"/>
                <a:gd name="connsiteX32" fmla="*/ 5186393 w 5187198"/>
                <a:gd name="connsiteY32" fmla="*/ 2992022 h 6239661"/>
                <a:gd name="connsiteX33" fmla="*/ 5149045 w 5187198"/>
                <a:gd name="connsiteY33" fmla="*/ 3571816 h 6239661"/>
                <a:gd name="connsiteX34" fmla="*/ 5126572 w 5187198"/>
                <a:gd name="connsiteY34" fmla="*/ 3714520 h 6239661"/>
                <a:gd name="connsiteX35" fmla="*/ 5099067 w 5187198"/>
                <a:gd name="connsiteY35" fmla="*/ 3856108 h 6239661"/>
                <a:gd name="connsiteX36" fmla="*/ 5095699 w 5187198"/>
                <a:gd name="connsiteY36" fmla="*/ 3873868 h 6239661"/>
                <a:gd name="connsiteX37" fmla="*/ 5091573 w 5187198"/>
                <a:gd name="connsiteY37" fmla="*/ 3891426 h 6239661"/>
                <a:gd name="connsiteX38" fmla="*/ 5083324 w 5187198"/>
                <a:gd name="connsiteY38" fmla="*/ 3926541 h 6239661"/>
                <a:gd name="connsiteX39" fmla="*/ 5067256 w 5187198"/>
                <a:gd name="connsiteY39" fmla="*/ 3996889 h 6239661"/>
                <a:gd name="connsiteX40" fmla="*/ 5059194 w 5187198"/>
                <a:gd name="connsiteY40" fmla="*/ 4032171 h 6239661"/>
                <a:gd name="connsiteX41" fmla="*/ 5049522 w 5187198"/>
                <a:gd name="connsiteY41" fmla="*/ 4067833 h 6239661"/>
                <a:gd name="connsiteX42" fmla="*/ 5040067 w 5187198"/>
                <a:gd name="connsiteY42" fmla="*/ 4103553 h 6239661"/>
                <a:gd name="connsiteX43" fmla="*/ 5028960 w 5187198"/>
                <a:gd name="connsiteY43" fmla="*/ 4138946 h 6239661"/>
                <a:gd name="connsiteX44" fmla="*/ 4917351 w 5187198"/>
                <a:gd name="connsiteY44" fmla="*/ 4417041 h 6239661"/>
                <a:gd name="connsiteX45" fmla="*/ 4756163 w 5187198"/>
                <a:gd name="connsiteY45" fmla="*/ 4676402 h 6239661"/>
                <a:gd name="connsiteX46" fmla="*/ 4322493 w 5187198"/>
                <a:gd name="connsiteY46" fmla="*/ 5105604 h 6239661"/>
                <a:gd name="connsiteX47" fmla="*/ 3840510 w 5187198"/>
                <a:gd name="connsiteY47" fmla="*/ 5429590 h 6239661"/>
                <a:gd name="connsiteX48" fmla="*/ 3606447 w 5187198"/>
                <a:gd name="connsiteY48" fmla="*/ 5572862 h 6239661"/>
                <a:gd name="connsiteX49" fmla="*/ 3488814 w 5187198"/>
                <a:gd name="connsiteY49" fmla="*/ 5647178 h 6239661"/>
                <a:gd name="connsiteX50" fmla="*/ 3365864 w 5187198"/>
                <a:gd name="connsiteY50" fmla="*/ 5722735 h 6239661"/>
                <a:gd name="connsiteX51" fmla="*/ 2839486 w 5187198"/>
                <a:gd name="connsiteY51" fmla="*/ 5999120 h 6239661"/>
                <a:gd name="connsiteX52" fmla="*/ 2242423 w 5187198"/>
                <a:gd name="connsiteY52" fmla="*/ 6192346 h 6239661"/>
                <a:gd name="connsiteX53" fmla="*/ 1589380 w 5187198"/>
                <a:gd name="connsiteY53" fmla="*/ 6230657 h 6239661"/>
                <a:gd name="connsiteX54" fmla="*/ 1548244 w 5187198"/>
                <a:gd name="connsiteY54" fmla="*/ 6226706 h 6239661"/>
                <a:gd name="connsiteX55" fmla="*/ 1507348 w 5187198"/>
                <a:gd name="connsiteY55" fmla="*/ 6221428 h 6239661"/>
                <a:gd name="connsiteX56" fmla="*/ 1466401 w 5187198"/>
                <a:gd name="connsiteY56" fmla="*/ 6215904 h 6239661"/>
                <a:gd name="connsiteX57" fmla="*/ 1425773 w 5187198"/>
                <a:gd name="connsiteY57" fmla="*/ 6209191 h 6239661"/>
                <a:gd name="connsiteX58" fmla="*/ 1344960 w 5187198"/>
                <a:gd name="connsiteY58" fmla="*/ 6193681 h 6239661"/>
                <a:gd name="connsiteX59" fmla="*/ 1265007 w 5187198"/>
                <a:gd name="connsiteY59" fmla="*/ 6175388 h 6239661"/>
                <a:gd name="connsiteX60" fmla="*/ 1225415 w 5187198"/>
                <a:gd name="connsiteY60" fmla="*/ 6165243 h 6239661"/>
                <a:gd name="connsiteX61" fmla="*/ 1186567 w 5187198"/>
                <a:gd name="connsiteY61" fmla="*/ 6154486 h 6239661"/>
                <a:gd name="connsiteX62" fmla="*/ 1111158 w 5187198"/>
                <a:gd name="connsiteY62" fmla="*/ 6130918 h 6239661"/>
                <a:gd name="connsiteX63" fmla="*/ 1035915 w 5187198"/>
                <a:gd name="connsiteY63" fmla="*/ 6107163 h 6239661"/>
                <a:gd name="connsiteX64" fmla="*/ 961579 w 5187198"/>
                <a:gd name="connsiteY64" fmla="*/ 6079594 h 6239661"/>
                <a:gd name="connsiteX65" fmla="*/ 395297 w 5187198"/>
                <a:gd name="connsiteY65" fmla="*/ 5792812 h 6239661"/>
                <a:gd name="connsiteX66" fmla="*/ 265239 w 5187198"/>
                <a:gd name="connsiteY66" fmla="*/ 5701511 h 6239661"/>
                <a:gd name="connsiteX67" fmla="*/ 233756 w 5187198"/>
                <a:gd name="connsiteY67" fmla="*/ 5677542 h 6239661"/>
                <a:gd name="connsiteX68" fmla="*/ 202800 w 5187198"/>
                <a:gd name="connsiteY68" fmla="*/ 5652902 h 6239661"/>
                <a:gd name="connsiteX69" fmla="*/ 140918 w 5187198"/>
                <a:gd name="connsiteY69" fmla="*/ 5603515 h 6239661"/>
                <a:gd name="connsiteX70" fmla="*/ 110625 w 5187198"/>
                <a:gd name="connsiteY70" fmla="*/ 5578127 h 6239661"/>
                <a:gd name="connsiteX71" fmla="*/ 95631 w 5187198"/>
                <a:gd name="connsiteY71" fmla="*/ 5565299 h 6239661"/>
                <a:gd name="connsiteX72" fmla="*/ 81966 w 5187198"/>
                <a:gd name="connsiteY72" fmla="*/ 5550973 h 6239661"/>
                <a:gd name="connsiteX73" fmla="*/ 27991 w 5187198"/>
                <a:gd name="connsiteY73" fmla="*/ 5493272 h 6239661"/>
                <a:gd name="connsiteX74" fmla="*/ 1454 w 5187198"/>
                <a:gd name="connsiteY74" fmla="*/ 5464252 h 6239661"/>
                <a:gd name="connsiteX75" fmla="*/ 0 w 5187198"/>
                <a:gd name="connsiteY75" fmla="*/ 5462518 h 6239661"/>
                <a:gd name="connsiteX76" fmla="*/ 0 w 5187198"/>
                <a:gd name="connsiteY76" fmla="*/ 4720187 h 6239661"/>
                <a:gd name="connsiteX77" fmla="*/ 109684 w 5187198"/>
                <a:gd name="connsiteY77" fmla="*/ 4836724 h 6239661"/>
                <a:gd name="connsiteX78" fmla="*/ 306959 w 5187198"/>
                <a:gd name="connsiteY78" fmla="*/ 5007200 h 6239661"/>
                <a:gd name="connsiteX79" fmla="*/ 358101 w 5187198"/>
                <a:gd name="connsiteY79" fmla="*/ 5046057 h 6239661"/>
                <a:gd name="connsiteX80" fmla="*/ 383328 w 5187198"/>
                <a:gd name="connsiteY80" fmla="*/ 5065684 h 6239661"/>
                <a:gd name="connsiteX81" fmla="*/ 409503 w 5187198"/>
                <a:gd name="connsiteY81" fmla="*/ 5083942 h 6239661"/>
                <a:gd name="connsiteX82" fmla="*/ 461889 w 5187198"/>
                <a:gd name="connsiteY82" fmla="*/ 5119888 h 6239661"/>
                <a:gd name="connsiteX83" fmla="*/ 474883 w 5187198"/>
                <a:gd name="connsiteY83" fmla="*/ 5128933 h 6239661"/>
                <a:gd name="connsiteX84" fmla="*/ 486410 w 5187198"/>
                <a:gd name="connsiteY84" fmla="*/ 5139557 h 6239661"/>
                <a:gd name="connsiteX85" fmla="*/ 510852 w 5187198"/>
                <a:gd name="connsiteY85" fmla="*/ 5159089 h 6239661"/>
                <a:gd name="connsiteX86" fmla="*/ 560653 w 5187198"/>
                <a:gd name="connsiteY86" fmla="*/ 5196893 h 6239661"/>
                <a:gd name="connsiteX87" fmla="*/ 585485 w 5187198"/>
                <a:gd name="connsiteY87" fmla="*/ 5215834 h 6239661"/>
                <a:gd name="connsiteX88" fmla="*/ 610707 w 5187198"/>
                <a:gd name="connsiteY88" fmla="*/ 5234185 h 6239661"/>
                <a:gd name="connsiteX89" fmla="*/ 714768 w 5187198"/>
                <a:gd name="connsiteY89" fmla="*/ 5303103 h 6239661"/>
                <a:gd name="connsiteX90" fmla="*/ 1166634 w 5187198"/>
                <a:gd name="connsiteY90" fmla="*/ 5513322 h 6239661"/>
                <a:gd name="connsiteX91" fmla="*/ 1225991 w 5187198"/>
                <a:gd name="connsiteY91" fmla="*/ 5533632 h 6239661"/>
                <a:gd name="connsiteX92" fmla="*/ 1286680 w 5187198"/>
                <a:gd name="connsiteY92" fmla="*/ 5550705 h 6239661"/>
                <a:gd name="connsiteX93" fmla="*/ 1347310 w 5187198"/>
                <a:gd name="connsiteY93" fmla="*/ 5567995 h 6239661"/>
                <a:gd name="connsiteX94" fmla="*/ 1377002 w 5187198"/>
                <a:gd name="connsiteY94" fmla="*/ 5575719 h 6239661"/>
                <a:gd name="connsiteX95" fmla="*/ 1406328 w 5187198"/>
                <a:gd name="connsiteY95" fmla="*/ 5582649 h 6239661"/>
                <a:gd name="connsiteX96" fmla="*/ 1465060 w 5187198"/>
                <a:gd name="connsiteY96" fmla="*/ 5594909 h 6239661"/>
                <a:gd name="connsiteX97" fmla="*/ 1523881 w 5187198"/>
                <a:gd name="connsiteY97" fmla="*/ 5605105 h 6239661"/>
                <a:gd name="connsiteX98" fmla="*/ 1553325 w 5187198"/>
                <a:gd name="connsiteY98" fmla="*/ 5609865 h 6239661"/>
                <a:gd name="connsiteX99" fmla="*/ 1582813 w 5187198"/>
                <a:gd name="connsiteY99" fmla="*/ 5613593 h 6239661"/>
                <a:gd name="connsiteX100" fmla="*/ 1612301 w 5187198"/>
                <a:gd name="connsiteY100" fmla="*/ 5617321 h 6239661"/>
                <a:gd name="connsiteX101" fmla="*/ 1641863 w 5187198"/>
                <a:gd name="connsiteY101" fmla="*/ 5619910 h 6239661"/>
                <a:gd name="connsiteX102" fmla="*/ 2117508 w 5187198"/>
                <a:gd name="connsiteY102" fmla="*/ 5595156 h 6239661"/>
                <a:gd name="connsiteX103" fmla="*/ 2597368 w 5187198"/>
                <a:gd name="connsiteY103" fmla="*/ 5447381 h 6239661"/>
                <a:gd name="connsiteX104" fmla="*/ 3082968 w 5187198"/>
                <a:gd name="connsiteY104" fmla="*/ 5223245 h 6239661"/>
                <a:gd name="connsiteX105" fmla="*/ 3334855 w 5187198"/>
                <a:gd name="connsiteY105" fmla="*/ 5097383 h 6239661"/>
                <a:gd name="connsiteX106" fmla="*/ 3599509 w 5187198"/>
                <a:gd name="connsiteY106" fmla="*/ 4976217 h 6239661"/>
                <a:gd name="connsiteX107" fmla="*/ 4112002 w 5187198"/>
                <a:gd name="connsiteY107" fmla="*/ 4766359 h 6239661"/>
                <a:gd name="connsiteX108" fmla="*/ 4348983 w 5187198"/>
                <a:gd name="connsiteY108" fmla="*/ 4649833 h 6239661"/>
                <a:gd name="connsiteX109" fmla="*/ 4560505 w 5187198"/>
                <a:gd name="connsiteY109" fmla="*/ 4501564 h 6239661"/>
                <a:gd name="connsiteX110" fmla="*/ 4731963 w 5187198"/>
                <a:gd name="connsiteY110" fmla="*/ 4309870 h 6239661"/>
                <a:gd name="connsiteX111" fmla="*/ 4852344 w 5187198"/>
                <a:gd name="connsiteY111" fmla="*/ 4078640 h 6239661"/>
                <a:gd name="connsiteX112" fmla="*/ 4863972 w 5187198"/>
                <a:gd name="connsiteY112" fmla="*/ 4047790 h 6239661"/>
                <a:gd name="connsiteX113" fmla="*/ 4874144 w 5187198"/>
                <a:gd name="connsiteY113" fmla="*/ 4016320 h 6239661"/>
                <a:gd name="connsiteX114" fmla="*/ 4884127 w 5187198"/>
                <a:gd name="connsiteY114" fmla="*/ 3984682 h 6239661"/>
                <a:gd name="connsiteX115" fmla="*/ 4892800 w 5187198"/>
                <a:gd name="connsiteY115" fmla="*/ 3951883 h 6239661"/>
                <a:gd name="connsiteX116" fmla="*/ 4909526 w 5187198"/>
                <a:gd name="connsiteY116" fmla="*/ 3886001 h 6239661"/>
                <a:gd name="connsiteX117" fmla="*/ 4917687 w 5187198"/>
                <a:gd name="connsiteY117" fmla="*/ 3852948 h 6239661"/>
                <a:gd name="connsiteX118" fmla="*/ 4921768 w 5187198"/>
                <a:gd name="connsiteY118" fmla="*/ 3836422 h 6239661"/>
                <a:gd name="connsiteX119" fmla="*/ 4924845 w 5187198"/>
                <a:gd name="connsiteY119" fmla="*/ 3819742 h 6239661"/>
                <a:gd name="connsiteX120" fmla="*/ 4948230 w 5187198"/>
                <a:gd name="connsiteY120" fmla="*/ 3685744 h 6239661"/>
                <a:gd name="connsiteX121" fmla="*/ 4962782 w 5187198"/>
                <a:gd name="connsiteY121" fmla="*/ 3550540 h 6239661"/>
                <a:gd name="connsiteX122" fmla="*/ 4939468 w 5187198"/>
                <a:gd name="connsiteY122" fmla="*/ 3010249 h 6239661"/>
                <a:gd name="connsiteX123" fmla="*/ 4816901 w 5187198"/>
                <a:gd name="connsiteY123" fmla="*/ 2488224 h 6239661"/>
                <a:gd name="connsiteX124" fmla="*/ 4797005 w 5187198"/>
                <a:gd name="connsiteY124" fmla="*/ 2424470 h 6239661"/>
                <a:gd name="connsiteX125" fmla="*/ 4774433 w 5187198"/>
                <a:gd name="connsiteY125" fmla="*/ 2361620 h 6239661"/>
                <a:gd name="connsiteX126" fmla="*/ 4752459 w 5187198"/>
                <a:gd name="connsiteY126" fmla="*/ 2298700 h 6239661"/>
                <a:gd name="connsiteX127" fmla="*/ 4728083 w 5187198"/>
                <a:gd name="connsiteY127" fmla="*/ 2236526 h 6239661"/>
                <a:gd name="connsiteX128" fmla="*/ 4704471 w 5187198"/>
                <a:gd name="connsiteY128" fmla="*/ 2174095 h 6239661"/>
                <a:gd name="connsiteX129" fmla="*/ 4678399 w 5187198"/>
                <a:gd name="connsiteY129" fmla="*/ 2112626 h 6239661"/>
                <a:gd name="connsiteX130" fmla="*/ 4652601 w 5187198"/>
                <a:gd name="connsiteY130" fmla="*/ 2050999 h 6239661"/>
                <a:gd name="connsiteX131" fmla="*/ 4624205 w 5187198"/>
                <a:gd name="connsiteY131" fmla="*/ 1990415 h 6239661"/>
                <a:gd name="connsiteX132" fmla="*/ 4595398 w 5187198"/>
                <a:gd name="connsiteY132" fmla="*/ 1930069 h 6239661"/>
                <a:gd name="connsiteX133" fmla="*/ 4563827 w 5187198"/>
                <a:gd name="connsiteY133" fmla="*/ 1870952 h 6239661"/>
                <a:gd name="connsiteX134" fmla="*/ 4531433 w 5187198"/>
                <a:gd name="connsiteY134" fmla="*/ 1812311 h 6239661"/>
                <a:gd name="connsiteX135" fmla="*/ 4523315 w 5187198"/>
                <a:gd name="connsiteY135" fmla="*/ 1797616 h 6239661"/>
                <a:gd name="connsiteX136" fmla="*/ 4514482 w 5187198"/>
                <a:gd name="connsiteY136" fmla="*/ 1783425 h 6239661"/>
                <a:gd name="connsiteX137" fmla="*/ 4496845 w 5187198"/>
                <a:gd name="connsiteY137" fmla="*/ 1754936 h 6239661"/>
                <a:gd name="connsiteX138" fmla="*/ 4461463 w 5187198"/>
                <a:gd name="connsiteY138" fmla="*/ 1697929 h 6239661"/>
                <a:gd name="connsiteX139" fmla="*/ 4452660 w 5187198"/>
                <a:gd name="connsiteY139" fmla="*/ 1683629 h 6239661"/>
                <a:gd name="connsiteX140" fmla="*/ 4443141 w 5187198"/>
                <a:gd name="connsiteY140" fmla="*/ 1669834 h 6239661"/>
                <a:gd name="connsiteX141" fmla="*/ 4424241 w 5187198"/>
                <a:gd name="connsiteY141" fmla="*/ 1642166 h 6239661"/>
                <a:gd name="connsiteX142" fmla="*/ 4346886 w 5187198"/>
                <a:gd name="connsiteY142" fmla="*/ 1532412 h 6239661"/>
                <a:gd name="connsiteX143" fmla="*/ 3985497 w 5187198"/>
                <a:gd name="connsiteY143" fmla="*/ 1134649 h 6239661"/>
                <a:gd name="connsiteX144" fmla="*/ 3545665 w 5187198"/>
                <a:gd name="connsiteY144" fmla="*/ 825877 h 6239661"/>
                <a:gd name="connsiteX145" fmla="*/ 3486190 w 5187198"/>
                <a:gd name="connsiteY145" fmla="*/ 794756 h 6239661"/>
                <a:gd name="connsiteX146" fmla="*/ 3426182 w 5187198"/>
                <a:gd name="connsiteY146" fmla="*/ 764765 h 6239661"/>
                <a:gd name="connsiteX147" fmla="*/ 3365044 w 5187198"/>
                <a:gd name="connsiteY147" fmla="*/ 737255 h 6239661"/>
                <a:gd name="connsiteX148" fmla="*/ 3334529 w 5187198"/>
                <a:gd name="connsiteY148" fmla="*/ 723514 h 6239661"/>
                <a:gd name="connsiteX149" fmla="*/ 3303733 w 5187198"/>
                <a:gd name="connsiteY149" fmla="*/ 710395 h 6239661"/>
                <a:gd name="connsiteX150" fmla="*/ 3179033 w 5187198"/>
                <a:gd name="connsiteY150" fmla="*/ 662259 h 6239661"/>
                <a:gd name="connsiteX151" fmla="*/ 3052408 w 5187198"/>
                <a:gd name="connsiteY151" fmla="*/ 620447 h 6239661"/>
                <a:gd name="connsiteX152" fmla="*/ 2924325 w 5187198"/>
                <a:gd name="connsiteY152" fmla="*/ 584505 h 6239661"/>
                <a:gd name="connsiteX153" fmla="*/ 2859667 w 5187198"/>
                <a:gd name="connsiteY153" fmla="*/ 569266 h 6239661"/>
                <a:gd name="connsiteX154" fmla="*/ 2795226 w 5187198"/>
                <a:gd name="connsiteY154" fmla="*/ 554085 h 6239661"/>
                <a:gd name="connsiteX155" fmla="*/ 2729702 w 5187198"/>
                <a:gd name="connsiteY155" fmla="*/ 540354 h 6239661"/>
                <a:gd name="connsiteX156" fmla="*/ 2663758 w 5187198"/>
                <a:gd name="connsiteY156" fmla="*/ 527322 h 6239661"/>
                <a:gd name="connsiteX157" fmla="*/ 2630927 w 5187198"/>
                <a:gd name="connsiteY157" fmla="*/ 520495 h 6239661"/>
                <a:gd name="connsiteX158" fmla="*/ 2597965 w 5187198"/>
                <a:gd name="connsiteY158" fmla="*/ 515024 h 6239661"/>
                <a:gd name="connsiteX159" fmla="*/ 2532205 w 5187198"/>
                <a:gd name="connsiteY159" fmla="*/ 503895 h 6239661"/>
                <a:gd name="connsiteX160" fmla="*/ 2010064 w 5187198"/>
                <a:gd name="connsiteY160" fmla="*/ 452552 h 6239661"/>
                <a:gd name="connsiteX161" fmla="*/ 1494552 w 5187198"/>
                <a:gd name="connsiteY161" fmla="*/ 485055 h 6239661"/>
                <a:gd name="connsiteX162" fmla="*/ 1366896 w 5187198"/>
                <a:gd name="connsiteY162" fmla="*/ 509389 h 6239661"/>
                <a:gd name="connsiteX163" fmla="*/ 1240175 w 5187198"/>
                <a:gd name="connsiteY163" fmla="*/ 541045 h 6239661"/>
                <a:gd name="connsiteX164" fmla="*/ 1177438 w 5187198"/>
                <a:gd name="connsiteY164" fmla="*/ 560170 h 6239661"/>
                <a:gd name="connsiteX165" fmla="*/ 1145987 w 5187198"/>
                <a:gd name="connsiteY165" fmla="*/ 569826 h 6239661"/>
                <a:gd name="connsiteX166" fmla="*/ 1130315 w 5187198"/>
                <a:gd name="connsiteY166" fmla="*/ 574669 h 6239661"/>
                <a:gd name="connsiteX167" fmla="*/ 1114873 w 5187198"/>
                <a:gd name="connsiteY167" fmla="*/ 580384 h 6239661"/>
                <a:gd name="connsiteX168" fmla="*/ 1052839 w 5187198"/>
                <a:gd name="connsiteY168" fmla="*/ 602943 h 6239661"/>
                <a:gd name="connsiteX169" fmla="*/ 991135 w 5187198"/>
                <a:gd name="connsiteY169" fmla="*/ 626866 h 6239661"/>
                <a:gd name="connsiteX170" fmla="*/ 930179 w 5187198"/>
                <a:gd name="connsiteY170" fmla="*/ 653191 h 6239661"/>
                <a:gd name="connsiteX171" fmla="*/ 869768 w 5187198"/>
                <a:gd name="connsiteY171" fmla="*/ 680937 h 6239661"/>
                <a:gd name="connsiteX172" fmla="*/ 810085 w 5187198"/>
                <a:gd name="connsiteY172" fmla="*/ 710734 h 6239661"/>
                <a:gd name="connsiteX173" fmla="*/ 751220 w 5187198"/>
                <a:gd name="connsiteY173" fmla="*/ 741794 h 6239661"/>
                <a:gd name="connsiteX174" fmla="*/ 532669 w 5187198"/>
                <a:gd name="connsiteY174" fmla="*/ 881688 h 6239661"/>
                <a:gd name="connsiteX175" fmla="*/ 354185 w 5187198"/>
                <a:gd name="connsiteY175" fmla="*/ 1050286 h 6239661"/>
                <a:gd name="connsiteX176" fmla="*/ 315980 w 5187198"/>
                <a:gd name="connsiteY176" fmla="*/ 1098125 h 6239661"/>
                <a:gd name="connsiteX177" fmla="*/ 280345 w 5187198"/>
                <a:gd name="connsiteY177" fmla="*/ 1149782 h 6239661"/>
                <a:gd name="connsiteX178" fmla="*/ 245890 w 5187198"/>
                <a:gd name="connsiteY178" fmla="*/ 1203959 h 6239661"/>
                <a:gd name="connsiteX179" fmla="*/ 212162 w 5187198"/>
                <a:gd name="connsiteY179" fmla="*/ 1260184 h 6239661"/>
                <a:gd name="connsiteX180" fmla="*/ 80716 w 5187198"/>
                <a:gd name="connsiteY180" fmla="*/ 1502476 h 6239661"/>
                <a:gd name="connsiteX181" fmla="*/ 0 w 5187198"/>
                <a:gd name="connsiteY181" fmla="*/ 1648841 h 6239661"/>
                <a:gd name="connsiteX182" fmla="*/ 0 w 5187198"/>
                <a:gd name="connsiteY182" fmla="*/ 954863 h 6239661"/>
                <a:gd name="connsiteX183" fmla="*/ 43491 w 5187198"/>
                <a:gd name="connsiteY183" fmla="*/ 895513 h 6239661"/>
                <a:gd name="connsiteX184" fmla="*/ 93923 w 5187198"/>
                <a:gd name="connsiteY184" fmla="*/ 834489 h 6239661"/>
                <a:gd name="connsiteX185" fmla="*/ 323465 w 5187198"/>
                <a:gd name="connsiteY185" fmla="*/ 617671 h 6239661"/>
                <a:gd name="connsiteX186" fmla="*/ 574777 w 5187198"/>
                <a:gd name="connsiteY186" fmla="*/ 446794 h 6239661"/>
                <a:gd name="connsiteX187" fmla="*/ 638943 w 5187198"/>
                <a:gd name="connsiteY187" fmla="*/ 408925 h 6239661"/>
                <a:gd name="connsiteX188" fmla="*/ 703505 w 5187198"/>
                <a:gd name="connsiteY188" fmla="*/ 371742 h 6239661"/>
                <a:gd name="connsiteX189" fmla="*/ 769262 w 5187198"/>
                <a:gd name="connsiteY189" fmla="*/ 336154 h 6239661"/>
                <a:gd name="connsiteX190" fmla="*/ 835552 w 5187198"/>
                <a:gd name="connsiteY190" fmla="*/ 301173 h 6239661"/>
                <a:gd name="connsiteX191" fmla="*/ 902979 w 5187198"/>
                <a:gd name="connsiteY191" fmla="*/ 268004 h 6239661"/>
                <a:gd name="connsiteX192" fmla="*/ 971127 w 5187198"/>
                <a:gd name="connsiteY192" fmla="*/ 235607 h 6239661"/>
                <a:gd name="connsiteX193" fmla="*/ 988238 w 5187198"/>
                <a:gd name="connsiteY193" fmla="*/ 227556 h 6239661"/>
                <a:gd name="connsiteX194" fmla="*/ 1005744 w 5187198"/>
                <a:gd name="connsiteY194" fmla="*/ 220191 h 6239661"/>
                <a:gd name="connsiteX195" fmla="*/ 1040729 w 5187198"/>
                <a:gd name="connsiteY195" fmla="*/ 205569 h 6239661"/>
                <a:gd name="connsiteX196" fmla="*/ 1110835 w 5187198"/>
                <a:gd name="connsiteY196" fmla="*/ 176248 h 6239661"/>
                <a:gd name="connsiteX197" fmla="*/ 1254256 w 5187198"/>
                <a:gd name="connsiteY197" fmla="*/ 123796 h 6239661"/>
                <a:gd name="connsiteX198" fmla="*/ 1401310 w 5187198"/>
                <a:gd name="connsiteY198" fmla="*/ 79852 h 6239661"/>
                <a:gd name="connsiteX199" fmla="*/ 2011811 w 5187198"/>
                <a:gd name="connsiteY199" fmla="*/ 4 h 623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5187198" h="6239661">
                  <a:moveTo>
                    <a:pt x="2011811" y="4"/>
                  </a:moveTo>
                  <a:cubicBezTo>
                    <a:pt x="2217306" y="120"/>
                    <a:pt x="2420903" y="25925"/>
                    <a:pt x="2617011" y="70590"/>
                  </a:cubicBezTo>
                  <a:lnTo>
                    <a:pt x="2690321" y="88146"/>
                  </a:lnTo>
                  <a:lnTo>
                    <a:pt x="2726863" y="97127"/>
                  </a:lnTo>
                  <a:lnTo>
                    <a:pt x="2762951" y="107375"/>
                  </a:lnTo>
                  <a:lnTo>
                    <a:pt x="2834843" y="128493"/>
                  </a:lnTo>
                  <a:cubicBezTo>
                    <a:pt x="2858788" y="135605"/>
                    <a:pt x="2882632" y="142226"/>
                    <a:pt x="2906574" y="151076"/>
                  </a:cubicBezTo>
                  <a:cubicBezTo>
                    <a:pt x="2954475" y="167852"/>
                    <a:pt x="3002363" y="183813"/>
                    <a:pt x="3049504" y="202124"/>
                  </a:cubicBezTo>
                  <a:lnTo>
                    <a:pt x="3189518" y="260159"/>
                  </a:lnTo>
                  <a:lnTo>
                    <a:pt x="3326048" y="325143"/>
                  </a:lnTo>
                  <a:cubicBezTo>
                    <a:pt x="3370687" y="348464"/>
                    <a:pt x="3414908" y="372485"/>
                    <a:pt x="3459166" y="395936"/>
                  </a:cubicBezTo>
                  <a:cubicBezTo>
                    <a:pt x="3502947" y="420302"/>
                    <a:pt x="3545491" y="447118"/>
                    <a:pt x="3588578" y="472343"/>
                  </a:cubicBezTo>
                  <a:cubicBezTo>
                    <a:pt x="3610346" y="484551"/>
                    <a:pt x="3630797" y="499072"/>
                    <a:pt x="3651864" y="512600"/>
                  </a:cubicBezTo>
                  <a:lnTo>
                    <a:pt x="3714514" y="553499"/>
                  </a:lnTo>
                  <a:cubicBezTo>
                    <a:pt x="3880005" y="664844"/>
                    <a:pt x="4036083" y="788388"/>
                    <a:pt x="4181221" y="922912"/>
                  </a:cubicBezTo>
                  <a:cubicBezTo>
                    <a:pt x="4326221" y="1057515"/>
                    <a:pt x="4461955" y="1202038"/>
                    <a:pt x="4582963" y="1358264"/>
                  </a:cubicBezTo>
                  <a:cubicBezTo>
                    <a:pt x="4614206" y="1396543"/>
                    <a:pt x="4642091" y="1437400"/>
                    <a:pt x="4670721" y="1477644"/>
                  </a:cubicBezTo>
                  <a:cubicBezTo>
                    <a:pt x="4700172" y="1517414"/>
                    <a:pt x="4725864" y="1559538"/>
                    <a:pt x="4752378" y="1601187"/>
                  </a:cubicBezTo>
                  <a:lnTo>
                    <a:pt x="4772168" y="1632456"/>
                  </a:lnTo>
                  <a:lnTo>
                    <a:pt x="4782117" y="1648104"/>
                  </a:lnTo>
                  <a:lnTo>
                    <a:pt x="4791381" y="1664150"/>
                  </a:lnTo>
                  <a:lnTo>
                    <a:pt x="4828190" y="1728379"/>
                  </a:lnTo>
                  <a:cubicBezTo>
                    <a:pt x="4840266" y="1749930"/>
                    <a:pt x="4853470" y="1770740"/>
                    <a:pt x="4864832" y="1792796"/>
                  </a:cubicBezTo>
                  <a:lnTo>
                    <a:pt x="4899201" y="1858342"/>
                  </a:lnTo>
                  <a:cubicBezTo>
                    <a:pt x="4910484" y="1880260"/>
                    <a:pt x="4922532" y="1901920"/>
                    <a:pt x="4933266" y="1924155"/>
                  </a:cubicBezTo>
                  <a:lnTo>
                    <a:pt x="4964403" y="1991384"/>
                  </a:lnTo>
                  <a:cubicBezTo>
                    <a:pt x="4974618" y="2013829"/>
                    <a:pt x="4985323" y="2036171"/>
                    <a:pt x="4995019" y="2058823"/>
                  </a:cubicBezTo>
                  <a:lnTo>
                    <a:pt x="5021999" y="2127723"/>
                  </a:lnTo>
                  <a:lnTo>
                    <a:pt x="5048321" y="2196908"/>
                  </a:lnTo>
                  <a:lnTo>
                    <a:pt x="5070546" y="2267547"/>
                  </a:lnTo>
                  <a:cubicBezTo>
                    <a:pt x="5078054" y="2291004"/>
                    <a:pt x="5085044" y="2314670"/>
                    <a:pt x="5092171" y="2338256"/>
                  </a:cubicBezTo>
                  <a:cubicBezTo>
                    <a:pt x="5098670" y="2362023"/>
                    <a:pt x="5104296" y="2386019"/>
                    <a:pt x="5110305" y="2409886"/>
                  </a:cubicBezTo>
                  <a:cubicBezTo>
                    <a:pt x="5158097" y="2600976"/>
                    <a:pt x="5182068" y="2797044"/>
                    <a:pt x="5186393" y="2992022"/>
                  </a:cubicBezTo>
                  <a:cubicBezTo>
                    <a:pt x="5191013" y="3187195"/>
                    <a:pt x="5175397" y="3380886"/>
                    <a:pt x="5149045" y="3571816"/>
                  </a:cubicBezTo>
                  <a:cubicBezTo>
                    <a:pt x="5141154" y="3619431"/>
                    <a:pt x="5133539" y="3666889"/>
                    <a:pt x="5126572" y="3714520"/>
                  </a:cubicBezTo>
                  <a:cubicBezTo>
                    <a:pt x="5117276" y="3761759"/>
                    <a:pt x="5107793" y="3808831"/>
                    <a:pt x="5099067" y="3856108"/>
                  </a:cubicBezTo>
                  <a:lnTo>
                    <a:pt x="5095699" y="3873868"/>
                  </a:lnTo>
                  <a:lnTo>
                    <a:pt x="5091573" y="3891426"/>
                  </a:lnTo>
                  <a:lnTo>
                    <a:pt x="5083324" y="3926541"/>
                  </a:lnTo>
                  <a:lnTo>
                    <a:pt x="5067256" y="3996889"/>
                  </a:lnTo>
                  <a:cubicBezTo>
                    <a:pt x="5064451" y="4008657"/>
                    <a:pt x="5062244" y="4020353"/>
                    <a:pt x="5059194" y="4032171"/>
                  </a:cubicBezTo>
                  <a:lnTo>
                    <a:pt x="5049522" y="4067833"/>
                  </a:lnTo>
                  <a:lnTo>
                    <a:pt x="5040067" y="4103553"/>
                  </a:lnTo>
                  <a:cubicBezTo>
                    <a:pt x="5036554" y="4115363"/>
                    <a:pt x="5032689" y="4127194"/>
                    <a:pt x="5028960" y="4138946"/>
                  </a:cubicBezTo>
                  <a:cubicBezTo>
                    <a:pt x="4999693" y="4233462"/>
                    <a:pt x="4962869" y="4326764"/>
                    <a:pt x="4917351" y="4417041"/>
                  </a:cubicBezTo>
                  <a:cubicBezTo>
                    <a:pt x="4871860" y="4507209"/>
                    <a:pt x="4817597" y="4594215"/>
                    <a:pt x="4756163" y="4676402"/>
                  </a:cubicBezTo>
                  <a:cubicBezTo>
                    <a:pt x="4632803" y="4840875"/>
                    <a:pt x="4480597" y="4982783"/>
                    <a:pt x="4322493" y="5105604"/>
                  </a:cubicBezTo>
                  <a:cubicBezTo>
                    <a:pt x="4163928" y="5228420"/>
                    <a:pt x="3999564" y="5332640"/>
                    <a:pt x="3840510" y="5429590"/>
                  </a:cubicBezTo>
                  <a:cubicBezTo>
                    <a:pt x="3760954" y="5478172"/>
                    <a:pt x="3682353" y="5524924"/>
                    <a:pt x="3606447" y="5572862"/>
                  </a:cubicBezTo>
                  <a:lnTo>
                    <a:pt x="3488814" y="5647178"/>
                  </a:lnTo>
                  <a:cubicBezTo>
                    <a:pt x="3448270" y="5672597"/>
                    <a:pt x="3407323" y="5697792"/>
                    <a:pt x="3365864" y="5722735"/>
                  </a:cubicBezTo>
                  <a:cubicBezTo>
                    <a:pt x="3200163" y="5822424"/>
                    <a:pt x="3026125" y="5917328"/>
                    <a:pt x="2839486" y="5999120"/>
                  </a:cubicBezTo>
                  <a:cubicBezTo>
                    <a:pt x="2653201" y="6080891"/>
                    <a:pt x="2453560" y="6149344"/>
                    <a:pt x="2242423" y="6192346"/>
                  </a:cubicBezTo>
                  <a:cubicBezTo>
                    <a:pt x="2031719" y="6235463"/>
                    <a:pt x="1808952" y="6251353"/>
                    <a:pt x="1589380" y="6230657"/>
                  </a:cubicBezTo>
                  <a:lnTo>
                    <a:pt x="1548244" y="6226706"/>
                  </a:lnTo>
                  <a:cubicBezTo>
                    <a:pt x="1534528" y="6225117"/>
                    <a:pt x="1520898" y="6223203"/>
                    <a:pt x="1507348" y="6221428"/>
                  </a:cubicBezTo>
                  <a:lnTo>
                    <a:pt x="1466401" y="6215904"/>
                  </a:lnTo>
                  <a:cubicBezTo>
                    <a:pt x="1452772" y="6213991"/>
                    <a:pt x="1439316" y="6211428"/>
                    <a:pt x="1425773" y="6209191"/>
                  </a:cubicBezTo>
                  <a:cubicBezTo>
                    <a:pt x="1398775" y="6204391"/>
                    <a:pt x="1371610" y="6199779"/>
                    <a:pt x="1344960" y="6193681"/>
                  </a:cubicBezTo>
                  <a:cubicBezTo>
                    <a:pt x="1318251" y="6187799"/>
                    <a:pt x="1291260" y="6182538"/>
                    <a:pt x="1265007" y="6175388"/>
                  </a:cubicBezTo>
                  <a:lnTo>
                    <a:pt x="1225415" y="6165243"/>
                  </a:lnTo>
                  <a:cubicBezTo>
                    <a:pt x="1212163" y="6161924"/>
                    <a:pt x="1198939" y="6158496"/>
                    <a:pt x="1186567" y="6154486"/>
                  </a:cubicBezTo>
                  <a:lnTo>
                    <a:pt x="1111158" y="6130918"/>
                  </a:lnTo>
                  <a:lnTo>
                    <a:pt x="1035915" y="6107163"/>
                  </a:lnTo>
                  <a:cubicBezTo>
                    <a:pt x="1010846" y="6099055"/>
                    <a:pt x="986357" y="6088784"/>
                    <a:pt x="961579" y="6079594"/>
                  </a:cubicBezTo>
                  <a:cubicBezTo>
                    <a:pt x="763709" y="6005594"/>
                    <a:pt x="572401" y="5909703"/>
                    <a:pt x="395297" y="5792812"/>
                  </a:cubicBezTo>
                  <a:lnTo>
                    <a:pt x="265239" y="5701511"/>
                  </a:lnTo>
                  <a:cubicBezTo>
                    <a:pt x="254227" y="5694155"/>
                    <a:pt x="244103" y="5685646"/>
                    <a:pt x="233756" y="5677542"/>
                  </a:cubicBezTo>
                  <a:lnTo>
                    <a:pt x="202800" y="5652902"/>
                  </a:lnTo>
                  <a:lnTo>
                    <a:pt x="140918" y="5603515"/>
                  </a:lnTo>
                  <a:cubicBezTo>
                    <a:pt x="130598" y="5595302"/>
                    <a:pt x="120280" y="5587089"/>
                    <a:pt x="110625" y="5578127"/>
                  </a:cubicBezTo>
                  <a:cubicBezTo>
                    <a:pt x="105647" y="5573779"/>
                    <a:pt x="100444" y="5569834"/>
                    <a:pt x="95631" y="5565299"/>
                  </a:cubicBezTo>
                  <a:cubicBezTo>
                    <a:pt x="90955" y="5560684"/>
                    <a:pt x="86505" y="5555666"/>
                    <a:pt x="81966" y="5550973"/>
                  </a:cubicBezTo>
                  <a:lnTo>
                    <a:pt x="27991" y="5493272"/>
                  </a:lnTo>
                  <a:cubicBezTo>
                    <a:pt x="19109" y="5483589"/>
                    <a:pt x="9758" y="5474359"/>
                    <a:pt x="1454" y="5464252"/>
                  </a:cubicBezTo>
                  <a:lnTo>
                    <a:pt x="0" y="5462518"/>
                  </a:lnTo>
                  <a:lnTo>
                    <a:pt x="0" y="4720187"/>
                  </a:lnTo>
                  <a:lnTo>
                    <a:pt x="109684" y="4836724"/>
                  </a:lnTo>
                  <a:cubicBezTo>
                    <a:pt x="173316" y="4897375"/>
                    <a:pt x="239447" y="4954160"/>
                    <a:pt x="306959" y="5007200"/>
                  </a:cubicBezTo>
                  <a:lnTo>
                    <a:pt x="358101" y="5046057"/>
                  </a:lnTo>
                  <a:lnTo>
                    <a:pt x="383328" y="5065684"/>
                  </a:lnTo>
                  <a:cubicBezTo>
                    <a:pt x="391637" y="5072316"/>
                    <a:pt x="400805" y="5077902"/>
                    <a:pt x="409503" y="5083942"/>
                  </a:cubicBezTo>
                  <a:lnTo>
                    <a:pt x="461889" y="5119888"/>
                  </a:lnTo>
                  <a:cubicBezTo>
                    <a:pt x="466184" y="5122893"/>
                    <a:pt x="470616" y="5125820"/>
                    <a:pt x="474883" y="5128933"/>
                  </a:cubicBezTo>
                  <a:cubicBezTo>
                    <a:pt x="478982" y="5132235"/>
                    <a:pt x="482476" y="5136069"/>
                    <a:pt x="486410" y="5139557"/>
                  </a:cubicBezTo>
                  <a:cubicBezTo>
                    <a:pt x="494140" y="5146613"/>
                    <a:pt x="502565" y="5152812"/>
                    <a:pt x="510852" y="5159089"/>
                  </a:cubicBezTo>
                  <a:lnTo>
                    <a:pt x="560653" y="5196893"/>
                  </a:lnTo>
                  <a:lnTo>
                    <a:pt x="585485" y="5215834"/>
                  </a:lnTo>
                  <a:cubicBezTo>
                    <a:pt x="593773" y="5222111"/>
                    <a:pt x="601864" y="5228685"/>
                    <a:pt x="610707" y="5234185"/>
                  </a:cubicBezTo>
                  <a:lnTo>
                    <a:pt x="714768" y="5303103"/>
                  </a:lnTo>
                  <a:cubicBezTo>
                    <a:pt x="856162" y="5390603"/>
                    <a:pt x="1008099" y="5459947"/>
                    <a:pt x="1166634" y="5513322"/>
                  </a:cubicBezTo>
                  <a:cubicBezTo>
                    <a:pt x="1186540" y="5519932"/>
                    <a:pt x="1205774" y="5527751"/>
                    <a:pt x="1225991" y="5533632"/>
                  </a:cubicBezTo>
                  <a:lnTo>
                    <a:pt x="1286680" y="5550705"/>
                  </a:lnTo>
                  <a:lnTo>
                    <a:pt x="1347310" y="5567995"/>
                  </a:lnTo>
                  <a:cubicBezTo>
                    <a:pt x="1357469" y="5571180"/>
                    <a:pt x="1367261" y="5573572"/>
                    <a:pt x="1377002" y="5575719"/>
                  </a:cubicBezTo>
                  <a:lnTo>
                    <a:pt x="1406328" y="5582649"/>
                  </a:lnTo>
                  <a:cubicBezTo>
                    <a:pt x="1425825" y="5587757"/>
                    <a:pt x="1445490" y="5590939"/>
                    <a:pt x="1465060" y="5594909"/>
                  </a:cubicBezTo>
                  <a:cubicBezTo>
                    <a:pt x="1484652" y="5599231"/>
                    <a:pt x="1504324" y="5601952"/>
                    <a:pt x="1523881" y="5605105"/>
                  </a:cubicBezTo>
                  <a:cubicBezTo>
                    <a:pt x="1533660" y="5606682"/>
                    <a:pt x="1543460" y="5608613"/>
                    <a:pt x="1553325" y="5609865"/>
                  </a:cubicBezTo>
                  <a:lnTo>
                    <a:pt x="1582813" y="5613593"/>
                  </a:lnTo>
                  <a:lnTo>
                    <a:pt x="1612301" y="5617321"/>
                  </a:lnTo>
                  <a:lnTo>
                    <a:pt x="1641863" y="5619910"/>
                  </a:lnTo>
                  <a:cubicBezTo>
                    <a:pt x="1799348" y="5633940"/>
                    <a:pt x="1957913" y="5625770"/>
                    <a:pt x="2117508" y="5595156"/>
                  </a:cubicBezTo>
                  <a:cubicBezTo>
                    <a:pt x="2277124" y="5564895"/>
                    <a:pt x="2437004" y="5512449"/>
                    <a:pt x="2597368" y="5447381"/>
                  </a:cubicBezTo>
                  <a:cubicBezTo>
                    <a:pt x="2757791" y="5382096"/>
                    <a:pt x="2918855" y="5304464"/>
                    <a:pt x="3082968" y="5223245"/>
                  </a:cubicBezTo>
                  <a:lnTo>
                    <a:pt x="3334855" y="5097383"/>
                  </a:lnTo>
                  <a:cubicBezTo>
                    <a:pt x="3423528" y="5054142"/>
                    <a:pt x="3511773" y="5013798"/>
                    <a:pt x="3599509" y="4976217"/>
                  </a:cubicBezTo>
                  <a:cubicBezTo>
                    <a:pt x="3774960" y="4900701"/>
                    <a:pt x="3948276" y="4837481"/>
                    <a:pt x="4112002" y="4766359"/>
                  </a:cubicBezTo>
                  <a:cubicBezTo>
                    <a:pt x="4193972" y="4730827"/>
                    <a:pt x="4273429" y="4692997"/>
                    <a:pt x="4348983" y="4649833"/>
                  </a:cubicBezTo>
                  <a:cubicBezTo>
                    <a:pt x="4424508" y="4606778"/>
                    <a:pt x="4496050" y="4558250"/>
                    <a:pt x="4560505" y="4501564"/>
                  </a:cubicBezTo>
                  <a:cubicBezTo>
                    <a:pt x="4625198" y="4445289"/>
                    <a:pt x="4682991" y="4381021"/>
                    <a:pt x="4731963" y="4309870"/>
                  </a:cubicBezTo>
                  <a:cubicBezTo>
                    <a:pt x="4781043" y="4238747"/>
                    <a:pt x="4821275" y="4160848"/>
                    <a:pt x="4852344" y="4078640"/>
                  </a:cubicBezTo>
                  <a:lnTo>
                    <a:pt x="4863972" y="4047790"/>
                  </a:lnTo>
                  <a:lnTo>
                    <a:pt x="4874144" y="4016320"/>
                  </a:lnTo>
                  <a:lnTo>
                    <a:pt x="4884127" y="3984682"/>
                  </a:lnTo>
                  <a:cubicBezTo>
                    <a:pt x="4887242" y="3973925"/>
                    <a:pt x="4889981" y="3962835"/>
                    <a:pt x="4892800" y="3951883"/>
                  </a:cubicBezTo>
                  <a:lnTo>
                    <a:pt x="4909526" y="3886001"/>
                  </a:lnTo>
                  <a:lnTo>
                    <a:pt x="4917687" y="3852948"/>
                  </a:lnTo>
                  <a:lnTo>
                    <a:pt x="4921768" y="3836422"/>
                  </a:lnTo>
                  <a:lnTo>
                    <a:pt x="4924845" y="3819742"/>
                  </a:lnTo>
                  <a:cubicBezTo>
                    <a:pt x="4933092" y="3775120"/>
                    <a:pt x="4941231" y="3730469"/>
                    <a:pt x="4948230" y="3685744"/>
                  </a:cubicBezTo>
                  <a:cubicBezTo>
                    <a:pt x="4953579" y="3640694"/>
                    <a:pt x="4958249" y="3595577"/>
                    <a:pt x="4962782" y="3550540"/>
                  </a:cubicBezTo>
                  <a:cubicBezTo>
                    <a:pt x="4976580" y="3369692"/>
                    <a:pt x="4965812" y="3187942"/>
                    <a:pt x="4939468" y="3010249"/>
                  </a:cubicBezTo>
                  <a:cubicBezTo>
                    <a:pt x="4912965" y="2832281"/>
                    <a:pt x="4870237" y="2658196"/>
                    <a:pt x="4816901" y="2488224"/>
                  </a:cubicBezTo>
                  <a:cubicBezTo>
                    <a:pt x="4810197" y="2466954"/>
                    <a:pt x="4803984" y="2445582"/>
                    <a:pt x="4797005" y="2424470"/>
                  </a:cubicBezTo>
                  <a:cubicBezTo>
                    <a:pt x="4789399" y="2403537"/>
                    <a:pt x="4781686" y="2382574"/>
                    <a:pt x="4774433" y="2361620"/>
                  </a:cubicBezTo>
                  <a:lnTo>
                    <a:pt x="4752459" y="2298700"/>
                  </a:lnTo>
                  <a:lnTo>
                    <a:pt x="4728083" y="2236526"/>
                  </a:lnTo>
                  <a:cubicBezTo>
                    <a:pt x="4719957" y="2215802"/>
                    <a:pt x="4712352" y="2194869"/>
                    <a:pt x="4704471" y="2174095"/>
                  </a:cubicBezTo>
                  <a:lnTo>
                    <a:pt x="4678399" y="2112626"/>
                  </a:lnTo>
                  <a:lnTo>
                    <a:pt x="4652601" y="2050999"/>
                  </a:lnTo>
                  <a:cubicBezTo>
                    <a:pt x="4643711" y="2030533"/>
                    <a:pt x="4633616" y="2010672"/>
                    <a:pt x="4624205" y="1990415"/>
                  </a:cubicBezTo>
                  <a:lnTo>
                    <a:pt x="4595398" y="1930069"/>
                  </a:lnTo>
                  <a:cubicBezTo>
                    <a:pt x="4585714" y="1909969"/>
                    <a:pt x="4574413" y="1890713"/>
                    <a:pt x="4563827" y="1870952"/>
                  </a:cubicBezTo>
                  <a:lnTo>
                    <a:pt x="4531433" y="1812311"/>
                  </a:lnTo>
                  <a:lnTo>
                    <a:pt x="4523315" y="1797616"/>
                  </a:lnTo>
                  <a:lnTo>
                    <a:pt x="4514482" y="1783425"/>
                  </a:lnTo>
                  <a:lnTo>
                    <a:pt x="4496845" y="1754936"/>
                  </a:lnTo>
                  <a:lnTo>
                    <a:pt x="4461463" y="1697929"/>
                  </a:lnTo>
                  <a:lnTo>
                    <a:pt x="4452660" y="1683629"/>
                  </a:lnTo>
                  <a:lnTo>
                    <a:pt x="4443141" y="1669834"/>
                  </a:lnTo>
                  <a:lnTo>
                    <a:pt x="4424241" y="1642166"/>
                  </a:lnTo>
                  <a:cubicBezTo>
                    <a:pt x="4399005" y="1605265"/>
                    <a:pt x="4374512" y="1567751"/>
                    <a:pt x="4346886" y="1532412"/>
                  </a:cubicBezTo>
                  <a:cubicBezTo>
                    <a:pt x="4240477" y="1388328"/>
                    <a:pt x="4120362" y="1253437"/>
                    <a:pt x="3985497" y="1134649"/>
                  </a:cubicBezTo>
                  <a:cubicBezTo>
                    <a:pt x="3850799" y="1015675"/>
                    <a:pt x="3702920" y="911715"/>
                    <a:pt x="3545665" y="825877"/>
                  </a:cubicBezTo>
                  <a:lnTo>
                    <a:pt x="3486190" y="794756"/>
                  </a:lnTo>
                  <a:cubicBezTo>
                    <a:pt x="3466181" y="784640"/>
                    <a:pt x="3446893" y="773560"/>
                    <a:pt x="3426182" y="764765"/>
                  </a:cubicBezTo>
                  <a:lnTo>
                    <a:pt x="3365044" y="737255"/>
                  </a:lnTo>
                  <a:lnTo>
                    <a:pt x="3334529" y="723514"/>
                  </a:lnTo>
                  <a:cubicBezTo>
                    <a:pt x="3324394" y="718943"/>
                    <a:pt x="3314287" y="714265"/>
                    <a:pt x="3303733" y="710395"/>
                  </a:cubicBezTo>
                  <a:cubicBezTo>
                    <a:pt x="3262013" y="694346"/>
                    <a:pt x="3220711" y="677599"/>
                    <a:pt x="3179033" y="662259"/>
                  </a:cubicBezTo>
                  <a:lnTo>
                    <a:pt x="3052408" y="620447"/>
                  </a:lnTo>
                  <a:lnTo>
                    <a:pt x="2924325" y="584505"/>
                  </a:lnTo>
                  <a:cubicBezTo>
                    <a:pt x="2903106" y="578471"/>
                    <a:pt x="2881119" y="574434"/>
                    <a:pt x="2859667" y="569266"/>
                  </a:cubicBezTo>
                  <a:lnTo>
                    <a:pt x="2795226" y="554085"/>
                  </a:lnTo>
                  <a:cubicBezTo>
                    <a:pt x="2774078" y="548652"/>
                    <a:pt x="2751709" y="544744"/>
                    <a:pt x="2729702" y="540354"/>
                  </a:cubicBezTo>
                  <a:lnTo>
                    <a:pt x="2663758" y="527322"/>
                  </a:lnTo>
                  <a:lnTo>
                    <a:pt x="2630927" y="520495"/>
                  </a:lnTo>
                  <a:lnTo>
                    <a:pt x="2597965" y="515024"/>
                  </a:lnTo>
                  <a:cubicBezTo>
                    <a:pt x="2575970" y="511449"/>
                    <a:pt x="2554112" y="507795"/>
                    <a:pt x="2532205" y="503895"/>
                  </a:cubicBezTo>
                  <a:cubicBezTo>
                    <a:pt x="2357016" y="475037"/>
                    <a:pt x="2182954" y="456682"/>
                    <a:pt x="2010064" y="452552"/>
                  </a:cubicBezTo>
                  <a:cubicBezTo>
                    <a:pt x="1837255" y="448558"/>
                    <a:pt x="1665388" y="457916"/>
                    <a:pt x="1494552" y="485055"/>
                  </a:cubicBezTo>
                  <a:cubicBezTo>
                    <a:pt x="1452133" y="492816"/>
                    <a:pt x="1409569" y="501117"/>
                    <a:pt x="1366896" y="509389"/>
                  </a:cubicBezTo>
                  <a:cubicBezTo>
                    <a:pt x="1324862" y="520035"/>
                    <a:pt x="1282333" y="529505"/>
                    <a:pt x="1240175" y="541045"/>
                  </a:cubicBezTo>
                  <a:lnTo>
                    <a:pt x="1177438" y="560170"/>
                  </a:lnTo>
                  <a:lnTo>
                    <a:pt x="1145987" y="569826"/>
                  </a:lnTo>
                  <a:lnTo>
                    <a:pt x="1130315" y="574669"/>
                  </a:lnTo>
                  <a:lnTo>
                    <a:pt x="1114873" y="580384"/>
                  </a:lnTo>
                  <a:lnTo>
                    <a:pt x="1052839" y="602943"/>
                  </a:lnTo>
                  <a:cubicBezTo>
                    <a:pt x="1032151" y="610499"/>
                    <a:pt x="1011255" y="617535"/>
                    <a:pt x="991135" y="626866"/>
                  </a:cubicBezTo>
                  <a:lnTo>
                    <a:pt x="930179" y="653191"/>
                  </a:lnTo>
                  <a:cubicBezTo>
                    <a:pt x="909850" y="662002"/>
                    <a:pt x="889443" y="670676"/>
                    <a:pt x="869768" y="680937"/>
                  </a:cubicBezTo>
                  <a:lnTo>
                    <a:pt x="810085" y="710734"/>
                  </a:lnTo>
                  <a:cubicBezTo>
                    <a:pt x="790331" y="720859"/>
                    <a:pt x="770124" y="730514"/>
                    <a:pt x="751220" y="741794"/>
                  </a:cubicBezTo>
                  <a:cubicBezTo>
                    <a:pt x="673929" y="784955"/>
                    <a:pt x="598827" y="830326"/>
                    <a:pt x="532669" y="881688"/>
                  </a:cubicBezTo>
                  <a:cubicBezTo>
                    <a:pt x="464226" y="931625"/>
                    <a:pt x="406969" y="988270"/>
                    <a:pt x="354185" y="1050286"/>
                  </a:cubicBezTo>
                  <a:lnTo>
                    <a:pt x="315980" y="1098125"/>
                  </a:lnTo>
                  <a:lnTo>
                    <a:pt x="280345" y="1149782"/>
                  </a:lnTo>
                  <a:cubicBezTo>
                    <a:pt x="268144" y="1166335"/>
                    <a:pt x="257438" y="1185955"/>
                    <a:pt x="245890" y="1203959"/>
                  </a:cubicBezTo>
                  <a:cubicBezTo>
                    <a:pt x="234552" y="1222481"/>
                    <a:pt x="223171" y="1240298"/>
                    <a:pt x="212162" y="1260184"/>
                  </a:cubicBezTo>
                  <a:cubicBezTo>
                    <a:pt x="168299" y="1337574"/>
                    <a:pt x="125055" y="1419360"/>
                    <a:pt x="80716" y="1502476"/>
                  </a:cubicBezTo>
                  <a:lnTo>
                    <a:pt x="0" y="1648841"/>
                  </a:lnTo>
                  <a:lnTo>
                    <a:pt x="0" y="954863"/>
                  </a:lnTo>
                  <a:lnTo>
                    <a:pt x="43491" y="895513"/>
                  </a:lnTo>
                  <a:cubicBezTo>
                    <a:pt x="59888" y="874984"/>
                    <a:pt x="77014" y="854766"/>
                    <a:pt x="93923" y="834489"/>
                  </a:cubicBezTo>
                  <a:cubicBezTo>
                    <a:pt x="163245" y="754880"/>
                    <a:pt x="240806" y="679565"/>
                    <a:pt x="323465" y="617671"/>
                  </a:cubicBezTo>
                  <a:cubicBezTo>
                    <a:pt x="405002" y="553042"/>
                    <a:pt x="490132" y="499230"/>
                    <a:pt x="574777" y="446794"/>
                  </a:cubicBezTo>
                  <a:cubicBezTo>
                    <a:pt x="595733" y="433050"/>
                    <a:pt x="617442" y="421248"/>
                    <a:pt x="638943" y="408925"/>
                  </a:cubicBezTo>
                  <a:lnTo>
                    <a:pt x="703505" y="371742"/>
                  </a:lnTo>
                  <a:cubicBezTo>
                    <a:pt x="724798" y="358900"/>
                    <a:pt x="747120" y="347842"/>
                    <a:pt x="769262" y="336154"/>
                  </a:cubicBezTo>
                  <a:lnTo>
                    <a:pt x="835552" y="301173"/>
                  </a:lnTo>
                  <a:cubicBezTo>
                    <a:pt x="857427" y="289183"/>
                    <a:pt x="880470" y="278896"/>
                    <a:pt x="902979" y="268004"/>
                  </a:cubicBezTo>
                  <a:lnTo>
                    <a:pt x="971127" y="235607"/>
                  </a:lnTo>
                  <a:lnTo>
                    <a:pt x="988238" y="227556"/>
                  </a:lnTo>
                  <a:lnTo>
                    <a:pt x="1005744" y="220191"/>
                  </a:lnTo>
                  <a:lnTo>
                    <a:pt x="1040729" y="205569"/>
                  </a:lnTo>
                  <a:lnTo>
                    <a:pt x="1110835" y="176248"/>
                  </a:lnTo>
                  <a:cubicBezTo>
                    <a:pt x="1157999" y="157703"/>
                    <a:pt x="1206322" y="141323"/>
                    <a:pt x="1254256" y="123796"/>
                  </a:cubicBezTo>
                  <a:cubicBezTo>
                    <a:pt x="1302938" y="108671"/>
                    <a:pt x="1352074" y="94017"/>
                    <a:pt x="1401310" y="79852"/>
                  </a:cubicBezTo>
                  <a:cubicBezTo>
                    <a:pt x="1599497" y="26774"/>
                    <a:pt x="1806373" y="-329"/>
                    <a:pt x="2011811" y="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4" name="Freeform: Shape 13">
              <a:extLst>
                <a:ext uri="{FF2B5EF4-FFF2-40B4-BE49-F238E27FC236}">
                  <a16:creationId xmlns:a16="http://schemas.microsoft.com/office/drawing/2014/main" id="{06AC5DCC-C3CC-4FD5-AD4E-13A1BE5F7F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297400"/>
              <a:ext cx="5215811" cy="6107388"/>
            </a:xfrm>
            <a:custGeom>
              <a:avLst/>
              <a:gdLst>
                <a:gd name="connsiteX0" fmla="*/ 1869139 w 5215811"/>
                <a:gd name="connsiteY0" fmla="*/ 9 h 6107388"/>
                <a:gd name="connsiteX1" fmla="*/ 2791149 w 5215811"/>
                <a:gd name="connsiteY1" fmla="*/ 130229 h 6107388"/>
                <a:gd name="connsiteX2" fmla="*/ 4760307 w 5215811"/>
                <a:gd name="connsiteY2" fmla="*/ 1608408 h 6107388"/>
                <a:gd name="connsiteX3" fmla="*/ 5108574 w 5215811"/>
                <a:gd name="connsiteY3" fmla="*/ 4050383 h 6107388"/>
                <a:gd name="connsiteX4" fmla="*/ 3434916 w 5215811"/>
                <a:gd name="connsiteY4" fmla="*/ 5503134 h 6107388"/>
                <a:gd name="connsiteX5" fmla="*/ 1137841 w 5215811"/>
                <a:gd name="connsiteY5" fmla="*/ 6033968 h 6107388"/>
                <a:gd name="connsiteX6" fmla="*/ 217555 w 5215811"/>
                <a:gd name="connsiteY6" fmla="*/ 5598945 h 6107388"/>
                <a:gd name="connsiteX7" fmla="*/ 0 w 5215811"/>
                <a:gd name="connsiteY7" fmla="*/ 5419622 h 6107388"/>
                <a:gd name="connsiteX8" fmla="*/ 0 w 5215811"/>
                <a:gd name="connsiteY8" fmla="*/ 4571683 h 6107388"/>
                <a:gd name="connsiteX9" fmla="*/ 18056 w 5215811"/>
                <a:gd name="connsiteY9" fmla="*/ 4599282 h 6107388"/>
                <a:gd name="connsiteX10" fmla="*/ 358324 w 5215811"/>
                <a:gd name="connsiteY10" fmla="*/ 4988154 h 6107388"/>
                <a:gd name="connsiteX11" fmla="*/ 1282741 w 5215811"/>
                <a:gd name="connsiteY11" fmla="*/ 5493193 h 6107388"/>
                <a:gd name="connsiteX12" fmla="*/ 2172794 w 5215811"/>
                <a:gd name="connsiteY12" fmla="*/ 5470630 h 6107388"/>
                <a:gd name="connsiteX13" fmla="*/ 3146893 w 5215811"/>
                <a:gd name="connsiteY13" fmla="*/ 5016296 h 6107388"/>
                <a:gd name="connsiteX14" fmla="*/ 3574114 w 5215811"/>
                <a:gd name="connsiteY14" fmla="*/ 4791124 h 6107388"/>
                <a:gd name="connsiteX15" fmla="*/ 4244948 w 5215811"/>
                <a:gd name="connsiteY15" fmla="*/ 4392664 h 6107388"/>
                <a:gd name="connsiteX16" fmla="*/ 4556385 w 5215811"/>
                <a:gd name="connsiteY16" fmla="*/ 3902656 h 6107388"/>
                <a:gd name="connsiteX17" fmla="*/ 4616354 w 5215811"/>
                <a:gd name="connsiteY17" fmla="*/ 2851680 h 6107388"/>
                <a:gd name="connsiteX18" fmla="*/ 4269266 w 5215811"/>
                <a:gd name="connsiteY18" fmla="*/ 1889625 h 6107388"/>
                <a:gd name="connsiteX19" fmla="*/ 2645976 w 5215811"/>
                <a:gd name="connsiteY19" fmla="*/ 671162 h 6107388"/>
                <a:gd name="connsiteX20" fmla="*/ 1648930 w 5215811"/>
                <a:gd name="connsiteY20" fmla="*/ 573017 h 6107388"/>
                <a:gd name="connsiteX21" fmla="*/ 771768 w 5215811"/>
                <a:gd name="connsiteY21" fmla="*/ 865882 h 6107388"/>
                <a:gd name="connsiteX22" fmla="*/ 433617 w 5215811"/>
                <a:gd name="connsiteY22" fmla="*/ 1119441 h 6107388"/>
                <a:gd name="connsiteX23" fmla="*/ 200571 w 5215811"/>
                <a:gd name="connsiteY23" fmla="*/ 1486480 h 6107388"/>
                <a:gd name="connsiteX24" fmla="*/ 47077 w 5215811"/>
                <a:gd name="connsiteY24" fmla="*/ 1753604 h 6107388"/>
                <a:gd name="connsiteX25" fmla="*/ 0 w 5215811"/>
                <a:gd name="connsiteY25" fmla="*/ 1831655 h 6107388"/>
                <a:gd name="connsiteX26" fmla="*/ 0 w 5215811"/>
                <a:gd name="connsiteY26" fmla="*/ 751112 h 6107388"/>
                <a:gd name="connsiteX27" fmla="*/ 6994 w 5215811"/>
                <a:gd name="connsiteY27" fmla="*/ 742614 h 6107388"/>
                <a:gd name="connsiteX28" fmla="*/ 484047 w 5215811"/>
                <a:gd name="connsiteY28" fmla="*/ 378777 h 6107388"/>
                <a:gd name="connsiteX29" fmla="*/ 1869139 w 5215811"/>
                <a:gd name="connsiteY29" fmla="*/ 9 h 61073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5811" h="6107388">
                  <a:moveTo>
                    <a:pt x="1869139" y="9"/>
                  </a:moveTo>
                  <a:cubicBezTo>
                    <a:pt x="2160924" y="-706"/>
                    <a:pt x="2465752" y="43039"/>
                    <a:pt x="2791149" y="130229"/>
                  </a:cubicBezTo>
                  <a:cubicBezTo>
                    <a:pt x="3651198" y="360678"/>
                    <a:pt x="4339884" y="907924"/>
                    <a:pt x="4760307" y="1608408"/>
                  </a:cubicBezTo>
                  <a:cubicBezTo>
                    <a:pt x="5188180" y="2321320"/>
                    <a:pt x="5338357" y="3192822"/>
                    <a:pt x="5108574" y="4050383"/>
                  </a:cubicBezTo>
                  <a:cubicBezTo>
                    <a:pt x="4880820" y="4900373"/>
                    <a:pt x="4152841" y="5098512"/>
                    <a:pt x="3434916" y="5503134"/>
                  </a:cubicBezTo>
                  <a:cubicBezTo>
                    <a:pt x="2717099" y="5907783"/>
                    <a:pt x="2005568" y="6266474"/>
                    <a:pt x="1137841" y="6033968"/>
                  </a:cubicBezTo>
                  <a:cubicBezTo>
                    <a:pt x="783079" y="5938910"/>
                    <a:pt x="479573" y="5790114"/>
                    <a:pt x="217555" y="5598945"/>
                  </a:cubicBezTo>
                  <a:lnTo>
                    <a:pt x="0" y="5419622"/>
                  </a:lnTo>
                  <a:lnTo>
                    <a:pt x="0" y="4571683"/>
                  </a:lnTo>
                  <a:lnTo>
                    <a:pt x="18056" y="4599282"/>
                  </a:lnTo>
                  <a:cubicBezTo>
                    <a:pt x="124071" y="4746782"/>
                    <a:pt x="237002" y="4875718"/>
                    <a:pt x="358324" y="4988154"/>
                  </a:cubicBezTo>
                  <a:cubicBezTo>
                    <a:pt x="621323" y="5231809"/>
                    <a:pt x="923667" y="5396979"/>
                    <a:pt x="1282741" y="5493193"/>
                  </a:cubicBezTo>
                  <a:cubicBezTo>
                    <a:pt x="1573894" y="5571207"/>
                    <a:pt x="1856732" y="5563878"/>
                    <a:pt x="2172794" y="5470630"/>
                  </a:cubicBezTo>
                  <a:cubicBezTo>
                    <a:pt x="2498985" y="5374183"/>
                    <a:pt x="2832844" y="5193315"/>
                    <a:pt x="3146893" y="5016296"/>
                  </a:cubicBezTo>
                  <a:cubicBezTo>
                    <a:pt x="3293538" y="4933641"/>
                    <a:pt x="3436182" y="4861160"/>
                    <a:pt x="3574114" y="4791124"/>
                  </a:cubicBezTo>
                  <a:cubicBezTo>
                    <a:pt x="3841238" y="4655550"/>
                    <a:pt x="4071901" y="4538375"/>
                    <a:pt x="4244948" y="4392664"/>
                  </a:cubicBezTo>
                  <a:cubicBezTo>
                    <a:pt x="4405844" y="4257259"/>
                    <a:pt x="4501845" y="4106204"/>
                    <a:pt x="4556385" y="3902656"/>
                  </a:cubicBezTo>
                  <a:cubicBezTo>
                    <a:pt x="4649063" y="3556776"/>
                    <a:pt x="4669271" y="3203187"/>
                    <a:pt x="4616354" y="2851680"/>
                  </a:cubicBezTo>
                  <a:cubicBezTo>
                    <a:pt x="4565198" y="2511774"/>
                    <a:pt x="4448474" y="2188147"/>
                    <a:pt x="4269266" y="1889625"/>
                  </a:cubicBezTo>
                  <a:cubicBezTo>
                    <a:pt x="3907781" y="1287586"/>
                    <a:pt x="3331245" y="854780"/>
                    <a:pt x="2645976" y="671162"/>
                  </a:cubicBezTo>
                  <a:cubicBezTo>
                    <a:pt x="2278249" y="572630"/>
                    <a:pt x="1952074" y="540526"/>
                    <a:pt x="1648930" y="573017"/>
                  </a:cubicBezTo>
                  <a:cubicBezTo>
                    <a:pt x="1351746" y="604901"/>
                    <a:pt x="1064785" y="700731"/>
                    <a:pt x="771768" y="865882"/>
                  </a:cubicBezTo>
                  <a:cubicBezTo>
                    <a:pt x="568061" y="980657"/>
                    <a:pt x="486465" y="1058486"/>
                    <a:pt x="433617" y="1119441"/>
                  </a:cubicBezTo>
                  <a:cubicBezTo>
                    <a:pt x="358307" y="1206256"/>
                    <a:pt x="292149" y="1323808"/>
                    <a:pt x="200571" y="1486480"/>
                  </a:cubicBezTo>
                  <a:cubicBezTo>
                    <a:pt x="156644" y="1564432"/>
                    <a:pt x="106654" y="1653214"/>
                    <a:pt x="47077" y="1753604"/>
                  </a:cubicBezTo>
                  <a:lnTo>
                    <a:pt x="0" y="1831655"/>
                  </a:lnTo>
                  <a:lnTo>
                    <a:pt x="0" y="751112"/>
                  </a:lnTo>
                  <a:lnTo>
                    <a:pt x="6994" y="742614"/>
                  </a:lnTo>
                  <a:cubicBezTo>
                    <a:pt x="117721" y="617683"/>
                    <a:pt x="259696" y="505222"/>
                    <a:pt x="484047" y="378777"/>
                  </a:cubicBezTo>
                  <a:cubicBezTo>
                    <a:pt x="932751" y="125890"/>
                    <a:pt x="1382831" y="1200"/>
                    <a:pt x="1869139" y="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5" name="Freeform: Shape 14">
              <a:extLst>
                <a:ext uri="{FF2B5EF4-FFF2-40B4-BE49-F238E27FC236}">
                  <a16:creationId xmlns:a16="http://schemas.microsoft.com/office/drawing/2014/main" id="{4BBCC2F4-EFA7-4AF4-B538-AC4022D90F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1" y="319367"/>
              <a:ext cx="5217956" cy="6100079"/>
            </a:xfrm>
            <a:custGeom>
              <a:avLst/>
              <a:gdLst>
                <a:gd name="connsiteX0" fmla="*/ 1951393 w 5217956"/>
                <a:gd name="connsiteY0" fmla="*/ 82 h 6100079"/>
                <a:gd name="connsiteX1" fmla="*/ 2855177 w 5217956"/>
                <a:gd name="connsiteY1" fmla="*/ 125419 h 6100079"/>
                <a:gd name="connsiteX2" fmla="*/ 4779341 w 5217956"/>
                <a:gd name="connsiteY2" fmla="*/ 1591542 h 6100079"/>
                <a:gd name="connsiteX3" fmla="*/ 5108573 w 5217956"/>
                <a:gd name="connsiteY3" fmla="*/ 4028416 h 6100079"/>
                <a:gd name="connsiteX4" fmla="*/ 3459358 w 5217956"/>
                <a:gd name="connsiteY4" fmla="*/ 5487716 h 6100079"/>
                <a:gd name="connsiteX5" fmla="*/ 1203274 w 5217956"/>
                <a:gd name="connsiteY5" fmla="*/ 6029534 h 6100079"/>
                <a:gd name="connsiteX6" fmla="*/ 59920 w 5217956"/>
                <a:gd name="connsiteY6" fmla="*/ 5396467 h 6100079"/>
                <a:gd name="connsiteX7" fmla="*/ 0 w 5217956"/>
                <a:gd name="connsiteY7" fmla="*/ 5333382 h 6100079"/>
                <a:gd name="connsiteX8" fmla="*/ 0 w 5217956"/>
                <a:gd name="connsiteY8" fmla="*/ 4205833 h 6100079"/>
                <a:gd name="connsiteX9" fmla="*/ 58036 w 5217956"/>
                <a:gd name="connsiteY9" fmla="*/ 4310048 h 6100079"/>
                <a:gd name="connsiteX10" fmla="*/ 520779 w 5217956"/>
                <a:gd name="connsiteY10" fmla="*/ 4907591 h 6100079"/>
                <a:gd name="connsiteX11" fmla="*/ 1377154 w 5217956"/>
                <a:gd name="connsiteY11" fmla="*/ 5380604 h 6100079"/>
                <a:gd name="connsiteX12" fmla="*/ 3123340 w 5217956"/>
                <a:gd name="connsiteY12" fmla="*/ 4905715 h 6100079"/>
                <a:gd name="connsiteX13" fmla="*/ 3547863 w 5217956"/>
                <a:gd name="connsiteY13" fmla="*/ 4676342 h 6100079"/>
                <a:gd name="connsiteX14" fmla="*/ 4186753 w 5217956"/>
                <a:gd name="connsiteY14" fmla="*/ 4289376 h 6100079"/>
                <a:gd name="connsiteX15" fmla="*/ 4459565 w 5217956"/>
                <a:gd name="connsiteY15" fmla="*/ 3854399 h 6100079"/>
                <a:gd name="connsiteX16" fmla="*/ 4521015 w 5217956"/>
                <a:gd name="connsiteY16" fmla="*/ 2849377 h 6100079"/>
                <a:gd name="connsiteX17" fmla="*/ 4199723 w 5217956"/>
                <a:gd name="connsiteY17" fmla="*/ 1931213 h 6100079"/>
                <a:gd name="connsiteX18" fmla="*/ 2681217 w 5217956"/>
                <a:gd name="connsiteY18" fmla="*/ 774211 h 6100079"/>
                <a:gd name="connsiteX19" fmla="*/ 926547 w 5217956"/>
                <a:gd name="connsiteY19" fmla="*/ 967112 h 6100079"/>
                <a:gd name="connsiteX20" fmla="*/ 622677 w 5217956"/>
                <a:gd name="connsiteY20" fmla="*/ 1197863 h 6100079"/>
                <a:gd name="connsiteX21" fmla="*/ 404892 w 5217956"/>
                <a:gd name="connsiteY21" fmla="*/ 1547314 h 6100079"/>
                <a:gd name="connsiteX22" fmla="*/ 40135 w 5217956"/>
                <a:gd name="connsiteY22" fmla="*/ 2159090 h 6100079"/>
                <a:gd name="connsiteX23" fmla="*/ 0 w 5217956"/>
                <a:gd name="connsiteY23" fmla="*/ 2219367 h 6100079"/>
                <a:gd name="connsiteX24" fmla="*/ 0 w 5217956"/>
                <a:gd name="connsiteY24" fmla="*/ 915659 h 6100079"/>
                <a:gd name="connsiteX25" fmla="*/ 58609 w 5217956"/>
                <a:gd name="connsiteY25" fmla="*/ 828051 h 6100079"/>
                <a:gd name="connsiteX26" fmla="*/ 590688 w 5217956"/>
                <a:gd name="connsiteY26" fmla="*/ 385385 h 6100079"/>
                <a:gd name="connsiteX27" fmla="*/ 1951393 w 5217956"/>
                <a:gd name="connsiteY27"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217956" h="6100079">
                  <a:moveTo>
                    <a:pt x="1951393" y="82"/>
                  </a:moveTo>
                  <a:cubicBezTo>
                    <a:pt x="2237631" y="-2119"/>
                    <a:pt x="2536431" y="40011"/>
                    <a:pt x="2855177" y="125419"/>
                  </a:cubicBezTo>
                  <a:cubicBezTo>
                    <a:pt x="3697704" y="351173"/>
                    <a:pt x="4370490" y="894159"/>
                    <a:pt x="4779341" y="1591542"/>
                  </a:cubicBezTo>
                  <a:cubicBezTo>
                    <a:pt x="5195534" y="2301324"/>
                    <a:pt x="5338356" y="3170855"/>
                    <a:pt x="5108573" y="4028416"/>
                  </a:cubicBezTo>
                  <a:cubicBezTo>
                    <a:pt x="4880819" y="4878406"/>
                    <a:pt x="4165603" y="5079965"/>
                    <a:pt x="3459358" y="5487716"/>
                  </a:cubicBezTo>
                  <a:cubicBezTo>
                    <a:pt x="2753114" y="5895466"/>
                    <a:pt x="2053264" y="6257288"/>
                    <a:pt x="1203274" y="6029534"/>
                  </a:cubicBezTo>
                  <a:cubicBezTo>
                    <a:pt x="739884" y="5905369"/>
                    <a:pt x="366399" y="5685345"/>
                    <a:pt x="59920" y="5396467"/>
                  </a:cubicBezTo>
                  <a:lnTo>
                    <a:pt x="0" y="5333382"/>
                  </a:lnTo>
                  <a:lnTo>
                    <a:pt x="0" y="4205833"/>
                  </a:lnTo>
                  <a:lnTo>
                    <a:pt x="58036" y="4310048"/>
                  </a:lnTo>
                  <a:cubicBezTo>
                    <a:pt x="197935" y="4550245"/>
                    <a:pt x="350594" y="4747142"/>
                    <a:pt x="520779" y="4907591"/>
                  </a:cubicBezTo>
                  <a:cubicBezTo>
                    <a:pt x="763600" y="5136565"/>
                    <a:pt x="1043821" y="5291288"/>
                    <a:pt x="1377154" y="5380604"/>
                  </a:cubicBezTo>
                  <a:cubicBezTo>
                    <a:pt x="1963029" y="5537589"/>
                    <a:pt x="2470519" y="5282804"/>
                    <a:pt x="3123340" y="4905715"/>
                  </a:cubicBezTo>
                  <a:cubicBezTo>
                    <a:pt x="3269800" y="4821157"/>
                    <a:pt x="3411134" y="4747512"/>
                    <a:pt x="3547863" y="4676342"/>
                  </a:cubicBezTo>
                  <a:cubicBezTo>
                    <a:pt x="3804497" y="4542710"/>
                    <a:pt x="4026085" y="4427393"/>
                    <a:pt x="4186753" y="4289376"/>
                  </a:cubicBezTo>
                  <a:cubicBezTo>
                    <a:pt x="4329009" y="4167293"/>
                    <a:pt x="4410589" y="4037181"/>
                    <a:pt x="4459565" y="3854399"/>
                  </a:cubicBezTo>
                  <a:cubicBezTo>
                    <a:pt x="4548302" y="3523229"/>
                    <a:pt x="4568981" y="3185183"/>
                    <a:pt x="4521015" y="2849377"/>
                  </a:cubicBezTo>
                  <a:cubicBezTo>
                    <a:pt x="4474709" y="2524680"/>
                    <a:pt x="4366564" y="2215756"/>
                    <a:pt x="4199723" y="1931213"/>
                  </a:cubicBezTo>
                  <a:cubicBezTo>
                    <a:pt x="3863270" y="1357325"/>
                    <a:pt x="3323982" y="946439"/>
                    <a:pt x="2681217" y="774211"/>
                  </a:cubicBezTo>
                  <a:cubicBezTo>
                    <a:pt x="2001139" y="591984"/>
                    <a:pt x="1476322" y="649699"/>
                    <a:pt x="926547" y="967112"/>
                  </a:cubicBezTo>
                  <a:cubicBezTo>
                    <a:pt x="740730" y="1074393"/>
                    <a:pt x="668642" y="1143989"/>
                    <a:pt x="622677" y="1197863"/>
                  </a:cubicBezTo>
                  <a:cubicBezTo>
                    <a:pt x="555599" y="1276450"/>
                    <a:pt x="492360" y="1390031"/>
                    <a:pt x="404892" y="1547314"/>
                  </a:cubicBezTo>
                  <a:cubicBezTo>
                    <a:pt x="317047" y="1705133"/>
                    <a:pt x="204816" y="1906756"/>
                    <a:pt x="40135" y="2159090"/>
                  </a:cubicBezTo>
                  <a:lnTo>
                    <a:pt x="0" y="2219367"/>
                  </a:lnTo>
                  <a:lnTo>
                    <a:pt x="0" y="915659"/>
                  </a:lnTo>
                  <a:lnTo>
                    <a:pt x="58609" y="828051"/>
                  </a:lnTo>
                  <a:cubicBezTo>
                    <a:pt x="177453" y="670481"/>
                    <a:pt x="325846" y="538291"/>
                    <a:pt x="590688" y="385385"/>
                  </a:cubicBezTo>
                  <a:cubicBezTo>
                    <a:pt x="1032158" y="130559"/>
                    <a:pt x="1474329" y="3750"/>
                    <a:pt x="1951393"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6" name="Freeform: Shape 15">
              <a:extLst>
                <a:ext uri="{FF2B5EF4-FFF2-40B4-BE49-F238E27FC236}">
                  <a16:creationId xmlns:a16="http://schemas.microsoft.com/office/drawing/2014/main" id="{2A9D1364-B6A3-44CB-9FBA-C528F0CE90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9220" y="319367"/>
              <a:ext cx="5217957" cy="6100079"/>
            </a:xfrm>
            <a:custGeom>
              <a:avLst/>
              <a:gdLst>
                <a:gd name="connsiteX0" fmla="*/ 1951394 w 5217957"/>
                <a:gd name="connsiteY0" fmla="*/ 82 h 6100079"/>
                <a:gd name="connsiteX1" fmla="*/ 2855178 w 5217957"/>
                <a:gd name="connsiteY1" fmla="*/ 125419 h 6100079"/>
                <a:gd name="connsiteX2" fmla="*/ 4779341 w 5217957"/>
                <a:gd name="connsiteY2" fmla="*/ 1591542 h 6100079"/>
                <a:gd name="connsiteX3" fmla="*/ 5108574 w 5217957"/>
                <a:gd name="connsiteY3" fmla="*/ 4028416 h 6100079"/>
                <a:gd name="connsiteX4" fmla="*/ 3459359 w 5217957"/>
                <a:gd name="connsiteY4" fmla="*/ 5487716 h 6100079"/>
                <a:gd name="connsiteX5" fmla="*/ 1203275 w 5217957"/>
                <a:gd name="connsiteY5" fmla="*/ 6029534 h 6100079"/>
                <a:gd name="connsiteX6" fmla="*/ 59921 w 5217957"/>
                <a:gd name="connsiteY6" fmla="*/ 5396467 h 6100079"/>
                <a:gd name="connsiteX7" fmla="*/ 0 w 5217957"/>
                <a:gd name="connsiteY7" fmla="*/ 5333381 h 6100079"/>
                <a:gd name="connsiteX8" fmla="*/ 0 w 5217957"/>
                <a:gd name="connsiteY8" fmla="*/ 4427327 h 6100079"/>
                <a:gd name="connsiteX9" fmla="*/ 112056 w 5217957"/>
                <a:gd name="connsiteY9" fmla="*/ 4602502 h 6100079"/>
                <a:gd name="connsiteX10" fmla="*/ 443875 w 5217957"/>
                <a:gd name="connsiteY10" fmla="*/ 4989110 h 6100079"/>
                <a:gd name="connsiteX11" fmla="*/ 1348175 w 5217957"/>
                <a:gd name="connsiteY11" fmla="*/ 5488759 h 6100079"/>
                <a:gd name="connsiteX12" fmla="*/ 2221463 w 5217957"/>
                <a:gd name="connsiteY12" fmla="*/ 5461704 h 6100079"/>
                <a:gd name="connsiteX13" fmla="*/ 3179339 w 5217957"/>
                <a:gd name="connsiteY13" fmla="*/ 5003023 h 6100079"/>
                <a:gd name="connsiteX14" fmla="*/ 3599638 w 5217957"/>
                <a:gd name="connsiteY14" fmla="*/ 4775996 h 6100079"/>
                <a:gd name="connsiteX15" fmla="*/ 4259765 w 5217957"/>
                <a:gd name="connsiteY15" fmla="*/ 4374667 h 6100079"/>
                <a:gd name="connsiteX16" fmla="*/ 4567742 w 5217957"/>
                <a:gd name="connsiteY16" fmla="*/ 3883732 h 6100079"/>
                <a:gd name="connsiteX17" fmla="*/ 4631929 w 5217957"/>
                <a:gd name="connsiteY17" fmla="*/ 2833886 h 6100079"/>
                <a:gd name="connsiteX18" fmla="*/ 4296412 w 5217957"/>
                <a:gd name="connsiteY18" fmla="*/ 1874932 h 6100079"/>
                <a:gd name="connsiteX19" fmla="*/ 2710219 w 5217957"/>
                <a:gd name="connsiteY19" fmla="*/ 666410 h 6100079"/>
                <a:gd name="connsiteX20" fmla="*/ 1732642 w 5217957"/>
                <a:gd name="connsiteY20" fmla="*/ 573480 h 6100079"/>
                <a:gd name="connsiteX21" fmla="*/ 870621 w 5217957"/>
                <a:gd name="connsiteY21" fmla="*/ 870402 h 6100079"/>
                <a:gd name="connsiteX22" fmla="*/ 537555 w 5217957"/>
                <a:gd name="connsiteY22" fmla="*/ 1125324 h 6100079"/>
                <a:gd name="connsiteX23" fmla="*/ 306995 w 5217957"/>
                <a:gd name="connsiteY23" fmla="*/ 1493030 h 6100079"/>
                <a:gd name="connsiteX24" fmla="*/ 23579 w 5217957"/>
                <a:gd name="connsiteY24" fmla="*/ 1977465 h 6100079"/>
                <a:gd name="connsiteX25" fmla="*/ 0 w 5217957"/>
                <a:gd name="connsiteY25" fmla="*/ 2014291 h 6100079"/>
                <a:gd name="connsiteX26" fmla="*/ 0 w 5217957"/>
                <a:gd name="connsiteY26" fmla="*/ 915660 h 6100079"/>
                <a:gd name="connsiteX27" fmla="*/ 58609 w 5217957"/>
                <a:gd name="connsiteY27" fmla="*/ 828051 h 6100079"/>
                <a:gd name="connsiteX28" fmla="*/ 590689 w 5217957"/>
                <a:gd name="connsiteY28" fmla="*/ 385385 h 6100079"/>
                <a:gd name="connsiteX29" fmla="*/ 1951394 w 5217957"/>
                <a:gd name="connsiteY29" fmla="*/ 82 h 6100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5217957" h="6100079">
                  <a:moveTo>
                    <a:pt x="1951394" y="82"/>
                  </a:moveTo>
                  <a:cubicBezTo>
                    <a:pt x="2237632" y="-2119"/>
                    <a:pt x="2536431" y="40011"/>
                    <a:pt x="2855178" y="125419"/>
                  </a:cubicBezTo>
                  <a:cubicBezTo>
                    <a:pt x="3697704" y="351173"/>
                    <a:pt x="4370491" y="894159"/>
                    <a:pt x="4779341" y="1591542"/>
                  </a:cubicBezTo>
                  <a:cubicBezTo>
                    <a:pt x="5195535" y="2301324"/>
                    <a:pt x="5338357" y="3170855"/>
                    <a:pt x="5108574" y="4028416"/>
                  </a:cubicBezTo>
                  <a:cubicBezTo>
                    <a:pt x="4880820" y="4878406"/>
                    <a:pt x="4165604" y="5079965"/>
                    <a:pt x="3459359" y="5487716"/>
                  </a:cubicBezTo>
                  <a:cubicBezTo>
                    <a:pt x="2753115" y="5895466"/>
                    <a:pt x="2053265" y="6257288"/>
                    <a:pt x="1203275" y="6029534"/>
                  </a:cubicBezTo>
                  <a:cubicBezTo>
                    <a:pt x="739885" y="5905369"/>
                    <a:pt x="366400" y="5685345"/>
                    <a:pt x="59921" y="5396467"/>
                  </a:cubicBezTo>
                  <a:lnTo>
                    <a:pt x="0" y="5333381"/>
                  </a:lnTo>
                  <a:lnTo>
                    <a:pt x="0" y="4427327"/>
                  </a:lnTo>
                  <a:lnTo>
                    <a:pt x="112056" y="4602502"/>
                  </a:lnTo>
                  <a:cubicBezTo>
                    <a:pt x="215300" y="4749260"/>
                    <a:pt x="325419" y="4877443"/>
                    <a:pt x="443875" y="4989110"/>
                  </a:cubicBezTo>
                  <a:cubicBezTo>
                    <a:pt x="700709" y="5231113"/>
                    <a:pt x="996455" y="5394516"/>
                    <a:pt x="1348175" y="5488759"/>
                  </a:cubicBezTo>
                  <a:cubicBezTo>
                    <a:pt x="1633379" y="5565179"/>
                    <a:pt x="1910917" y="5556430"/>
                    <a:pt x="2221463" y="5461704"/>
                  </a:cubicBezTo>
                  <a:cubicBezTo>
                    <a:pt x="2541923" y="5363721"/>
                    <a:pt x="2870374" y="5181404"/>
                    <a:pt x="3179339" y="5003023"/>
                  </a:cubicBezTo>
                  <a:cubicBezTo>
                    <a:pt x="3323713" y="4919760"/>
                    <a:pt x="3463978" y="4846641"/>
                    <a:pt x="3599638" y="4775996"/>
                  </a:cubicBezTo>
                  <a:cubicBezTo>
                    <a:pt x="3862436" y="4639263"/>
                    <a:pt x="4089314" y="4521074"/>
                    <a:pt x="4259765" y="4374667"/>
                  </a:cubicBezTo>
                  <a:cubicBezTo>
                    <a:pt x="4418282" y="4238625"/>
                    <a:pt x="4513201" y="4087280"/>
                    <a:pt x="4567742" y="3883732"/>
                  </a:cubicBezTo>
                  <a:cubicBezTo>
                    <a:pt x="4660420" y="3537853"/>
                    <a:pt x="4682033" y="3184640"/>
                    <a:pt x="4631929" y="2833886"/>
                  </a:cubicBezTo>
                  <a:cubicBezTo>
                    <a:pt x="4583584" y="2494734"/>
                    <a:pt x="4470646" y="2172121"/>
                    <a:pt x="4296412" y="1874932"/>
                  </a:cubicBezTo>
                  <a:cubicBezTo>
                    <a:pt x="3944879" y="1275559"/>
                    <a:pt x="3381537" y="846289"/>
                    <a:pt x="2710219" y="666410"/>
                  </a:cubicBezTo>
                  <a:cubicBezTo>
                    <a:pt x="2349955" y="569877"/>
                    <a:pt x="2030161" y="539483"/>
                    <a:pt x="1732642" y="573480"/>
                  </a:cubicBezTo>
                  <a:cubicBezTo>
                    <a:pt x="1440866" y="606814"/>
                    <a:pt x="1158880" y="703976"/>
                    <a:pt x="870621" y="870402"/>
                  </a:cubicBezTo>
                  <a:cubicBezTo>
                    <a:pt x="670160" y="986048"/>
                    <a:pt x="589753" y="1064195"/>
                    <a:pt x="537555" y="1125324"/>
                  </a:cubicBezTo>
                  <a:cubicBezTo>
                    <a:pt x="463218" y="1212400"/>
                    <a:pt x="397708" y="1330125"/>
                    <a:pt x="306995" y="1493030"/>
                  </a:cubicBezTo>
                  <a:cubicBezTo>
                    <a:pt x="234596" y="1623167"/>
                    <a:pt x="145436" y="1783409"/>
                    <a:pt x="23579" y="1977465"/>
                  </a:cubicBezTo>
                  <a:lnTo>
                    <a:pt x="0" y="2014291"/>
                  </a:lnTo>
                  <a:lnTo>
                    <a:pt x="0" y="915660"/>
                  </a:lnTo>
                  <a:lnTo>
                    <a:pt x="58609" y="828051"/>
                  </a:lnTo>
                  <a:cubicBezTo>
                    <a:pt x="177453" y="670481"/>
                    <a:pt x="325847" y="538291"/>
                    <a:pt x="590689" y="385385"/>
                  </a:cubicBezTo>
                  <a:cubicBezTo>
                    <a:pt x="1032159" y="130559"/>
                    <a:pt x="1474330" y="3750"/>
                    <a:pt x="1951394" y="8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sp>
        <p:nvSpPr>
          <p:cNvPr id="2" name="Title 1"/>
          <p:cNvSpPr>
            <a:spLocks noGrp="1"/>
          </p:cNvSpPr>
          <p:nvPr>
            <p:ph type="ctrTitle"/>
          </p:nvPr>
        </p:nvSpPr>
        <p:spPr>
          <a:xfrm>
            <a:off x="640080" y="1243013"/>
            <a:ext cx="3855720" cy="4371974"/>
          </a:xfrm>
        </p:spPr>
        <p:txBody>
          <a:bodyPr vert="horz" lIns="91440" tIns="45720" rIns="91440" bIns="45720" rtlCol="0" anchor="ctr">
            <a:normAutofit/>
          </a:bodyPr>
          <a:lstStyle/>
          <a:p>
            <a:pPr algn="l"/>
            <a:r>
              <a:rPr lang="en-US" sz="3600" kern="1200" dirty="0">
                <a:solidFill>
                  <a:schemeClr val="tx2"/>
                </a:solidFill>
                <a:latin typeface="+mj-lt"/>
                <a:ea typeface="+mj-ea"/>
                <a:cs typeface="+mj-cs"/>
              </a:rPr>
              <a:t>Variational Autoencoders</a:t>
            </a:r>
          </a:p>
        </p:txBody>
      </p:sp>
      <p:sp>
        <p:nvSpPr>
          <p:cNvPr id="3" name="Subtitle 2"/>
          <p:cNvSpPr>
            <a:spLocks noGrp="1"/>
          </p:cNvSpPr>
          <p:nvPr>
            <p:ph type="subTitle" idx="1"/>
          </p:nvPr>
        </p:nvSpPr>
        <p:spPr>
          <a:xfrm>
            <a:off x="6172200" y="804672"/>
            <a:ext cx="5221224" cy="5230368"/>
          </a:xfrm>
        </p:spPr>
        <p:txBody>
          <a:bodyPr vert="horz" lIns="91440" tIns="45720" rIns="91440" bIns="45720" rtlCol="0" anchor="ctr">
            <a:normAutofit/>
          </a:bodyPr>
          <a:lstStyle/>
          <a:p>
            <a:pPr indent="-228600" algn="l">
              <a:buFont typeface="Arial" panose="020B0604020202020204" pitchFamily="34" charset="0"/>
              <a:buChar char="•"/>
            </a:pPr>
            <a:r>
              <a:rPr lang="en-US" sz="1800" dirty="0">
                <a:solidFill>
                  <a:schemeClr val="tx2"/>
                </a:solidFill>
              </a:rPr>
              <a:t>FINAL PROJECT</a:t>
            </a:r>
          </a:p>
          <a:p>
            <a:pPr indent="-228600" algn="l">
              <a:buFont typeface="Arial" panose="020B0604020202020204" pitchFamily="34" charset="0"/>
              <a:buChar char="•"/>
            </a:pPr>
            <a:endParaRPr lang="en-US" sz="1800" dirty="0">
              <a:solidFill>
                <a:schemeClr val="tx2"/>
              </a:solidFill>
            </a:endParaRPr>
          </a:p>
          <a:p>
            <a:pPr indent="-228600" algn="l">
              <a:buFont typeface="Arial" panose="020B0604020202020204" pitchFamily="34" charset="0"/>
              <a:buChar char="•"/>
            </a:pPr>
            <a:endParaRPr lang="en-US" sz="1800" dirty="0">
              <a:solidFill>
                <a:schemeClr val="tx2"/>
              </a:solidFill>
            </a:endParaRPr>
          </a:p>
          <a:p>
            <a:pPr marL="0" indent="-228600" algn="l">
              <a:buFont typeface="Arial" panose="020B0604020202020204" pitchFamily="34" charset="0"/>
              <a:buChar char="•"/>
            </a:pPr>
            <a:r>
              <a:rPr lang="en-US" sz="1800" dirty="0">
                <a:solidFill>
                  <a:schemeClr val="tx2"/>
                </a:solidFill>
              </a:rPr>
              <a:t>Course: Machine Learning</a:t>
            </a:r>
          </a:p>
          <a:p>
            <a:pPr marL="0" indent="-228600" algn="l">
              <a:buFont typeface="Arial" panose="020B0604020202020204" pitchFamily="34" charset="0"/>
              <a:buChar char="•"/>
            </a:pPr>
            <a:r>
              <a:rPr lang="en-US" sz="1800" dirty="0">
                <a:solidFill>
                  <a:schemeClr val="tx2"/>
                </a:solidFill>
              </a:rPr>
              <a:t>Student: Lilit Beglaryan</a:t>
            </a:r>
          </a:p>
          <a:p>
            <a:pPr marL="0" indent="-228600" algn="l">
              <a:buFont typeface="Arial" panose="020B0604020202020204" pitchFamily="34" charset="0"/>
              <a:buChar char="•"/>
            </a:pPr>
            <a:r>
              <a:rPr lang="en-US" sz="1800" dirty="0">
                <a:solidFill>
                  <a:schemeClr val="tx2"/>
                </a:solidFill>
              </a:rPr>
              <a:t>Instructor: Khoren </a:t>
            </a:r>
            <a:r>
              <a:rPr lang="en-US" sz="1800" dirty="0" err="1">
                <a:solidFill>
                  <a:schemeClr val="tx2"/>
                </a:solidFill>
              </a:rPr>
              <a:t>Petrosyan</a:t>
            </a:r>
            <a:endParaRPr lang="en-US" sz="1800" dirty="0">
              <a:solidFill>
                <a:schemeClr val="tx2"/>
              </a:solidFill>
            </a:endParaRPr>
          </a:p>
          <a:p>
            <a:pPr marL="0" indent="-228600" algn="l">
              <a:buFont typeface="Arial" panose="020B0604020202020204" pitchFamily="34" charset="0"/>
              <a:buChar char="•"/>
            </a:pPr>
            <a:r>
              <a:rPr lang="en-US" sz="1800" dirty="0">
                <a:solidFill>
                  <a:schemeClr val="tx2"/>
                </a:solidFill>
              </a:rPr>
              <a:t>Date: 2023, May</a:t>
            </a:r>
          </a:p>
          <a:p>
            <a:pPr indent="-228600" algn="l">
              <a:buFont typeface="Arial" panose="020B0604020202020204" pitchFamily="34" charset="0"/>
              <a:buChar char="•"/>
            </a:pPr>
            <a:endParaRPr lang="en-US" sz="1800" dirty="0">
              <a:solidFill>
                <a:schemeClr val="tx2"/>
              </a:solidFill>
            </a:endParaRPr>
          </a:p>
        </p:txBody>
      </p:sp>
    </p:spTree>
    <p:extLst>
      <p:ext uri="{BB962C8B-B14F-4D97-AF65-F5344CB8AC3E}">
        <p14:creationId xmlns:p14="http://schemas.microsoft.com/office/powerpoint/2010/main" val="300128171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0">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BACC6370-2D7E-4714-9D71-7542949D7D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F68B3F68-107C-434F-AA38-110D5EA91B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 y="0"/>
            <a:ext cx="12191998" cy="1575955"/>
          </a:xfrm>
          <a:prstGeom prst="rect">
            <a:avLst/>
          </a:prstGeom>
          <a:gradFill>
            <a:gsLst>
              <a:gs pos="0">
                <a:srgbClr val="000000">
                  <a:alpha val="96000"/>
                </a:srgbClr>
              </a:gs>
              <a:gs pos="100000">
                <a:schemeClr val="accent1">
                  <a:lumMod val="7500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AD0DBB9-1A4B-4391-81D4-CB19F9AB91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8128857" y="0"/>
            <a:ext cx="4063143" cy="1576412"/>
          </a:xfrm>
          <a:prstGeom prst="rect">
            <a:avLst/>
          </a:prstGeom>
          <a:gradFill>
            <a:gsLst>
              <a:gs pos="19000">
                <a:schemeClr val="accent1">
                  <a:lumMod val="50000"/>
                  <a:alpha val="68000"/>
                </a:schemeClr>
              </a:gs>
              <a:gs pos="100000">
                <a:schemeClr val="accent1">
                  <a:alpha val="79000"/>
                </a:schemeClr>
              </a:gs>
            </a:gsLst>
            <a:lin ang="19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63BBA22-50EA-4C4D-BE05-F1CE4E63A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307777" y="-5307778"/>
            <a:ext cx="1576446" cy="12192002"/>
          </a:xfrm>
          <a:prstGeom prst="rect">
            <a:avLst/>
          </a:prstGeom>
          <a:gradFill>
            <a:gsLst>
              <a:gs pos="23000">
                <a:schemeClr val="accent1">
                  <a:alpha val="0"/>
                </a:schemeClr>
              </a:gs>
              <a:gs pos="99000">
                <a:srgbClr val="000000">
                  <a:alpha val="74000"/>
                </a:srgbClr>
              </a:gs>
            </a:gsLst>
            <a:lin ang="20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1371597" y="348865"/>
            <a:ext cx="10044023" cy="877729"/>
          </a:xfrm>
        </p:spPr>
        <p:txBody>
          <a:bodyPr anchor="ctr">
            <a:normAutofit/>
          </a:bodyPr>
          <a:lstStyle/>
          <a:p>
            <a:r>
              <a:rPr lang="en-US" sz="2800">
                <a:solidFill>
                  <a:srgbClr val="FFFFFF"/>
                </a:solidFill>
              </a:rPr>
              <a:t>Back-Propagation through Random Operations</a:t>
            </a:r>
            <a:br>
              <a:rPr lang="en-US" sz="2800">
                <a:solidFill>
                  <a:srgbClr val="FFFFFF"/>
                </a:solidFill>
              </a:rPr>
            </a:br>
            <a:r>
              <a:rPr lang="en-US" sz="2800">
                <a:solidFill>
                  <a:srgbClr val="FFFFFF"/>
                </a:solidFill>
              </a:rPr>
              <a:t>Reparametrization Trick</a:t>
            </a:r>
            <a:endParaRPr lang="he-IL" sz="2800">
              <a:solidFill>
                <a:srgbClr val="FFFFFF"/>
              </a:solidFill>
            </a:endParaRPr>
          </a:p>
        </p:txBody>
      </p:sp>
      <p:pic>
        <p:nvPicPr>
          <p:cNvPr id="5" name="Picture 4"/>
          <p:cNvPicPr>
            <a:picLocks noChangeAspect="1"/>
          </p:cNvPicPr>
          <p:nvPr/>
        </p:nvPicPr>
        <p:blipFill>
          <a:blip r:embed="rId3"/>
          <a:stretch>
            <a:fillRect/>
          </a:stretch>
        </p:blipFill>
        <p:spPr>
          <a:xfrm>
            <a:off x="1609102" y="2112579"/>
            <a:ext cx="8997737" cy="4192805"/>
          </a:xfrm>
          <a:prstGeom prst="rect">
            <a:avLst/>
          </a:prstGeom>
        </p:spPr>
      </p:pic>
      <p:pic>
        <p:nvPicPr>
          <p:cNvPr id="4" name="Picture 3">
            <a:extLst>
              <a:ext uri="{FF2B5EF4-FFF2-40B4-BE49-F238E27FC236}">
                <a16:creationId xmlns:a16="http://schemas.microsoft.com/office/drawing/2014/main" id="{F87231B6-7CA5-2CB6-C8F4-C16F8D022BE4}"/>
              </a:ext>
            </a:extLst>
          </p:cNvPr>
          <p:cNvPicPr>
            <a:picLocks noChangeAspect="1"/>
          </p:cNvPicPr>
          <p:nvPr/>
        </p:nvPicPr>
        <p:blipFill>
          <a:blip r:embed="rId4"/>
          <a:stretch>
            <a:fillRect/>
          </a:stretch>
        </p:blipFill>
        <p:spPr>
          <a:xfrm>
            <a:off x="4804552" y="5074686"/>
            <a:ext cx="1805623" cy="609351"/>
          </a:xfrm>
          <a:prstGeom prst="rect">
            <a:avLst/>
          </a:prstGeom>
        </p:spPr>
      </p:pic>
      <p:cxnSp>
        <p:nvCxnSpPr>
          <p:cNvPr id="7" name="Connector: Curved 6">
            <a:extLst>
              <a:ext uri="{FF2B5EF4-FFF2-40B4-BE49-F238E27FC236}">
                <a16:creationId xmlns:a16="http://schemas.microsoft.com/office/drawing/2014/main" id="{05EF74A0-D728-D65F-D300-EEE807A7AADE}"/>
              </a:ext>
            </a:extLst>
          </p:cNvPr>
          <p:cNvCxnSpPr>
            <a:cxnSpLocks/>
          </p:cNvCxnSpPr>
          <p:nvPr/>
        </p:nvCxnSpPr>
        <p:spPr>
          <a:xfrm rot="5400000" flipH="1" flipV="1">
            <a:off x="5300844" y="4668165"/>
            <a:ext cx="634953" cy="178087"/>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30474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99713" y="248038"/>
            <a:ext cx="7063721" cy="1159200"/>
          </a:xfrm>
        </p:spPr>
        <p:txBody>
          <a:bodyPr vert="horz" lIns="91440" tIns="45720" rIns="91440" bIns="45720" rtlCol="0" anchor="ctr">
            <a:normAutofit/>
          </a:bodyPr>
          <a:lstStyle/>
          <a:p>
            <a:r>
              <a:rPr lang="en-US" sz="3700" kern="1200">
                <a:solidFill>
                  <a:srgbClr val="FFFFFF"/>
                </a:solidFill>
                <a:latin typeface="+mj-lt"/>
                <a:ea typeface="+mj-ea"/>
                <a:cs typeface="+mj-cs"/>
              </a:rPr>
              <a:t>Back-Propagation through Random Operations</a:t>
            </a:r>
          </a:p>
        </p:txBody>
      </p:sp>
      <p:pic>
        <p:nvPicPr>
          <p:cNvPr id="4" name="Picture 2" descr="Screen-Shot-2018-03-18-at-4.39.41-PM"/>
          <p:cNvPicPr>
            <a:picLocks noChangeAspect="1" noChangeArrowheads="1"/>
          </p:cNvPicPr>
          <p:nvPr/>
        </p:nvPicPr>
        <p:blipFill rotWithShape="1">
          <a:blip r:embed="rId2">
            <a:extLst>
              <a:ext uri="{28A0092B-C50C-407E-A947-70E740481C1C}">
                <a14:useLocalDpi xmlns:a14="http://schemas.microsoft.com/office/drawing/2010/main" val="0"/>
              </a:ext>
            </a:extLst>
          </a:blip>
          <a:srcRect l="22150" r="22413"/>
          <a:stretch/>
        </p:blipFill>
        <p:spPr bwMode="auto">
          <a:xfrm>
            <a:off x="3275263" y="1966293"/>
            <a:ext cx="5641472" cy="44521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784644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020063-2385-44AC-BD67-258E1F0B9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E014A0B-5338-4077-AFE9-A90D04D449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79576" y="1261423"/>
            <a:ext cx="9829800" cy="1325880"/>
          </a:xfrm>
        </p:spPr>
        <p:txBody>
          <a:bodyPr anchor="b">
            <a:normAutofit/>
          </a:bodyPr>
          <a:lstStyle/>
          <a:p>
            <a:pPr algn="ctr"/>
            <a:r>
              <a:rPr lang="en-US" sz="3600" dirty="0">
                <a:solidFill>
                  <a:schemeClr val="tx2"/>
                </a:solidFill>
              </a:rPr>
              <a:t>Denoising Autoencoders</a:t>
            </a:r>
            <a:endParaRPr lang="he-IL" sz="3600" dirty="0">
              <a:solidFill>
                <a:schemeClr val="tx2"/>
              </a:solidFill>
            </a:endParaRPr>
          </a:p>
        </p:txBody>
      </p:sp>
      <p:grpSp>
        <p:nvGrpSpPr>
          <p:cNvPr id="13" name="Group 12">
            <a:extLst>
              <a:ext uri="{FF2B5EF4-FFF2-40B4-BE49-F238E27FC236}">
                <a16:creationId xmlns:a16="http://schemas.microsoft.com/office/drawing/2014/main" id="{78127680-150F-4A90-9950-F663925781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9"/>
            <a:chOff x="-305" y="-1"/>
            <a:chExt cx="3832880" cy="2876136"/>
          </a:xfrm>
        </p:grpSpPr>
        <p:sp>
          <p:nvSpPr>
            <p:cNvPr id="14" name="Freeform: Shape 13">
              <a:extLst>
                <a:ext uri="{FF2B5EF4-FFF2-40B4-BE49-F238E27FC236}">
                  <a16:creationId xmlns:a16="http://schemas.microsoft.com/office/drawing/2014/main" id="{5088F97A-8362-4967-B664-D748B846EC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0F9DEDE-4318-412A-81C5-C8C90F689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09E97DE9-7844-4707-8928-1CD88ADB72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EC58954E-44A5-4A0D-97A9-8A2BB43D6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a:xfrm>
            <a:off x="804672" y="2827419"/>
            <a:ext cx="5126896" cy="3227626"/>
          </a:xfrm>
        </p:spPr>
        <p:txBody>
          <a:bodyPr anchor="ctr">
            <a:normAutofit/>
          </a:bodyPr>
          <a:lstStyle/>
          <a:p>
            <a:r>
              <a:rPr lang="en-US" sz="2400" b="1" i="0" dirty="0">
                <a:solidFill>
                  <a:srgbClr val="292929"/>
                </a:solidFill>
                <a:effectLst/>
                <a:latin typeface="source-serif-pro"/>
              </a:rPr>
              <a:t>identifies and removes noise</a:t>
            </a:r>
            <a:r>
              <a:rPr lang="en-US" sz="2400" b="0" i="0" dirty="0">
                <a:solidFill>
                  <a:srgbClr val="292929"/>
                </a:solidFill>
                <a:effectLst/>
                <a:latin typeface="source-serif-pro"/>
              </a:rPr>
              <a:t> from your data</a:t>
            </a:r>
          </a:p>
          <a:p>
            <a:r>
              <a:rPr lang="en-US" sz="2400" dirty="0">
                <a:solidFill>
                  <a:srgbClr val="292929"/>
                </a:solidFill>
                <a:latin typeface="source-serif-pro"/>
              </a:rPr>
              <a:t>Neural Inpainting( cropping a portion of the image or adding scars, it will recover the missing pixels)</a:t>
            </a:r>
            <a:endParaRPr lang="en-US" sz="3600" dirty="0">
              <a:solidFill>
                <a:schemeClr val="tx2"/>
              </a:solidFill>
            </a:endParaRPr>
          </a:p>
        </p:txBody>
      </p:sp>
      <p:grpSp>
        <p:nvGrpSpPr>
          <p:cNvPr id="19" name="Group 18">
            <a:extLst>
              <a:ext uri="{FF2B5EF4-FFF2-40B4-BE49-F238E27FC236}">
                <a16:creationId xmlns:a16="http://schemas.microsoft.com/office/drawing/2014/main" id="{466920E5-8640-4C24-A775-8647637094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5732" y="4852038"/>
            <a:ext cx="2151670" cy="1860256"/>
            <a:chOff x="-305" y="-4155"/>
            <a:chExt cx="2514948" cy="2174333"/>
          </a:xfrm>
        </p:grpSpPr>
        <p:sp>
          <p:nvSpPr>
            <p:cNvPr id="20" name="Freeform: Shape 19">
              <a:extLst>
                <a:ext uri="{FF2B5EF4-FFF2-40B4-BE49-F238E27FC236}">
                  <a16:creationId xmlns:a16="http://schemas.microsoft.com/office/drawing/2014/main" id="{2CBA3142-5A82-43CE-87A2-EB14B17A51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F5A1C7-9938-4A33-A5A4-2B05353B3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262A936D-E9F6-4A68-82C2-1D1CC7772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3" name="Freeform: Shape 22">
              <a:extLst>
                <a:ext uri="{FF2B5EF4-FFF2-40B4-BE49-F238E27FC236}">
                  <a16:creationId xmlns:a16="http://schemas.microsoft.com/office/drawing/2014/main" id="{C68A9229-BBBE-4934-9700-BA72A1BB03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4" name="relu">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508656" y="3848725"/>
            <a:ext cx="4954693" cy="1415626"/>
          </a:xfrm>
          <a:prstGeom prst="rect">
            <a:avLst/>
          </a:prstGeom>
        </p:spPr>
      </p:pic>
    </p:spTree>
    <p:extLst>
      <p:ext uri="{BB962C8B-B14F-4D97-AF65-F5344CB8AC3E}">
        <p14:creationId xmlns:p14="http://schemas.microsoft.com/office/powerpoint/2010/main" val="3030716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9">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1">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p:cNvSpPr>
            <a:spLocks noGrp="1"/>
          </p:cNvSpPr>
          <p:nvPr>
            <p:ph type="title"/>
          </p:nvPr>
        </p:nvSpPr>
        <p:spPr>
          <a:xfrm>
            <a:off x="838201" y="643467"/>
            <a:ext cx="3888526" cy="1800526"/>
          </a:xfrm>
        </p:spPr>
        <p:txBody>
          <a:bodyPr>
            <a:normAutofit/>
          </a:bodyPr>
          <a:lstStyle/>
          <a:p>
            <a:r>
              <a:rPr lang="en-US" dirty="0"/>
              <a:t>Alternative Autoencoders</a:t>
            </a:r>
          </a:p>
        </p:txBody>
      </p:sp>
      <p:sp>
        <p:nvSpPr>
          <p:cNvPr id="3" name="Content Placeholder 2"/>
          <p:cNvSpPr>
            <a:spLocks noGrp="1"/>
          </p:cNvSpPr>
          <p:nvPr>
            <p:ph idx="1"/>
          </p:nvPr>
        </p:nvSpPr>
        <p:spPr>
          <a:xfrm>
            <a:off x="838201" y="2623381"/>
            <a:ext cx="3888528" cy="3553581"/>
          </a:xfrm>
        </p:spPr>
        <p:txBody>
          <a:bodyPr>
            <a:normAutofit/>
          </a:bodyPr>
          <a:lstStyle/>
          <a:p>
            <a:r>
              <a:rPr lang="en-US" sz="2000" dirty="0"/>
              <a:t>Disentangled AE vs Entangled AE</a:t>
            </a:r>
          </a:p>
        </p:txBody>
      </p:sp>
      <p:sp>
        <p:nvSpPr>
          <p:cNvPr id="4" name="TextBox 3">
            <a:extLst>
              <a:ext uri="{FF2B5EF4-FFF2-40B4-BE49-F238E27FC236}">
                <a16:creationId xmlns:a16="http://schemas.microsoft.com/office/drawing/2014/main" id="{A4AE01AD-EE87-B237-E72E-1291DD39C1DD}"/>
              </a:ext>
            </a:extLst>
          </p:cNvPr>
          <p:cNvSpPr txBox="1"/>
          <p:nvPr/>
        </p:nvSpPr>
        <p:spPr>
          <a:xfrm>
            <a:off x="8324271" y="1925467"/>
            <a:ext cx="6059055" cy="518526"/>
          </a:xfrm>
          <a:prstGeom prst="rect">
            <a:avLst/>
          </a:prstGeom>
          <a:noFill/>
        </p:spPr>
        <p:txBody>
          <a:bodyPr wrap="square" rtlCol="0">
            <a:spAutoFit/>
          </a:bodyPr>
          <a:lstStyle/>
          <a:p>
            <a:r>
              <a:rPr lang="en-US" sz="2800" dirty="0"/>
              <a:t>Loss </a:t>
            </a:r>
          </a:p>
        </p:txBody>
      </p:sp>
      <p:sp>
        <p:nvSpPr>
          <p:cNvPr id="8" name="TextBox 7">
            <a:extLst>
              <a:ext uri="{FF2B5EF4-FFF2-40B4-BE49-F238E27FC236}">
                <a16:creationId xmlns:a16="http://schemas.microsoft.com/office/drawing/2014/main" id="{C1506A3E-0BC4-4679-6086-82BBC3E9DD8C}"/>
              </a:ext>
            </a:extLst>
          </p:cNvPr>
          <p:cNvSpPr txBox="1"/>
          <p:nvPr/>
        </p:nvSpPr>
        <p:spPr>
          <a:xfrm>
            <a:off x="1027387" y="3251877"/>
            <a:ext cx="9114140" cy="1200329"/>
          </a:xfrm>
          <a:prstGeom prst="rect">
            <a:avLst/>
          </a:prstGeom>
          <a:noFill/>
        </p:spPr>
        <p:txBody>
          <a:bodyPr wrap="square" rtlCol="0">
            <a:spAutoFit/>
          </a:bodyPr>
          <a:lstStyle/>
          <a:p>
            <a:r>
              <a:rPr lang="en-US" dirty="0"/>
              <a:t>Loss = Reconstruction Loss – KL divergence(ensuring that different neurons in the latent distributions are disentangled, uncorrelated such that they all learn different things from the input data)</a:t>
            </a:r>
          </a:p>
          <a:p>
            <a:endParaRPr lang="en-US" dirty="0"/>
          </a:p>
        </p:txBody>
      </p:sp>
      <p:pic>
        <p:nvPicPr>
          <p:cNvPr id="6" name="Picture 5">
            <a:extLst>
              <a:ext uri="{FF2B5EF4-FFF2-40B4-BE49-F238E27FC236}">
                <a16:creationId xmlns:a16="http://schemas.microsoft.com/office/drawing/2014/main" id="{18C291E6-BA0E-E9DF-501F-9311D0E4EF9C}"/>
              </a:ext>
            </a:extLst>
          </p:cNvPr>
          <p:cNvPicPr>
            <a:picLocks noChangeAspect="1"/>
          </p:cNvPicPr>
          <p:nvPr/>
        </p:nvPicPr>
        <p:blipFill>
          <a:blip r:embed="rId3"/>
          <a:stretch>
            <a:fillRect/>
          </a:stretch>
        </p:blipFill>
        <p:spPr>
          <a:xfrm>
            <a:off x="4726727" y="2544836"/>
            <a:ext cx="7580800" cy="707542"/>
          </a:xfrm>
          <a:prstGeom prst="rect">
            <a:avLst/>
          </a:prstGeom>
        </p:spPr>
      </p:pic>
      <p:pic>
        <p:nvPicPr>
          <p:cNvPr id="10" name="Picture 9">
            <a:extLst>
              <a:ext uri="{FF2B5EF4-FFF2-40B4-BE49-F238E27FC236}">
                <a16:creationId xmlns:a16="http://schemas.microsoft.com/office/drawing/2014/main" id="{A8F31E75-EF07-A610-F8E1-721596A7FE90}"/>
              </a:ext>
            </a:extLst>
          </p:cNvPr>
          <p:cNvPicPr>
            <a:picLocks noChangeAspect="1"/>
          </p:cNvPicPr>
          <p:nvPr/>
        </p:nvPicPr>
        <p:blipFill>
          <a:blip r:embed="rId4"/>
          <a:stretch>
            <a:fillRect/>
          </a:stretch>
        </p:blipFill>
        <p:spPr>
          <a:xfrm>
            <a:off x="5185065" y="3920326"/>
            <a:ext cx="6484838" cy="2842455"/>
          </a:xfrm>
          <a:prstGeom prst="rect">
            <a:avLst/>
          </a:prstGeom>
        </p:spPr>
      </p:pic>
    </p:spTree>
    <p:extLst>
      <p:ext uri="{BB962C8B-B14F-4D97-AF65-F5344CB8AC3E}">
        <p14:creationId xmlns:p14="http://schemas.microsoft.com/office/powerpoint/2010/main" val="42661364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0411A9C-6374-6A4E-BDDA-1CD1F915FE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2376" y="1046099"/>
            <a:ext cx="6582433" cy="5265945"/>
          </a:xfrm>
          <a:prstGeom prst="rect">
            <a:avLst/>
          </a:prstGeom>
        </p:spPr>
      </p:pic>
      <p:sp>
        <p:nvSpPr>
          <p:cNvPr id="3" name="TextBox 2">
            <a:extLst>
              <a:ext uri="{FF2B5EF4-FFF2-40B4-BE49-F238E27FC236}">
                <a16:creationId xmlns:a16="http://schemas.microsoft.com/office/drawing/2014/main" id="{746D9673-3357-8A88-7B83-D70842F12F16}"/>
              </a:ext>
            </a:extLst>
          </p:cNvPr>
          <p:cNvSpPr txBox="1"/>
          <p:nvPr/>
        </p:nvSpPr>
        <p:spPr>
          <a:xfrm>
            <a:off x="7793182" y="1046099"/>
            <a:ext cx="3210791" cy="830997"/>
          </a:xfrm>
          <a:prstGeom prst="rect">
            <a:avLst/>
          </a:prstGeom>
          <a:noFill/>
        </p:spPr>
        <p:txBody>
          <a:bodyPr wrap="square" rtlCol="0">
            <a:spAutoFit/>
          </a:bodyPr>
          <a:lstStyle/>
          <a:p>
            <a:pPr algn="ctr"/>
            <a:r>
              <a:rPr lang="en-US" sz="2400" b="1" dirty="0"/>
              <a:t>Example of Entangled AE</a:t>
            </a:r>
          </a:p>
        </p:txBody>
      </p:sp>
    </p:spTree>
    <p:extLst>
      <p:ext uri="{BB962C8B-B14F-4D97-AF65-F5344CB8AC3E}">
        <p14:creationId xmlns:p14="http://schemas.microsoft.com/office/powerpoint/2010/main" val="27051346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66722" y="586855"/>
            <a:ext cx="3201366" cy="3387497"/>
          </a:xfrm>
        </p:spPr>
        <p:txBody>
          <a:bodyPr anchor="b">
            <a:normAutofit/>
          </a:bodyPr>
          <a:lstStyle/>
          <a:p>
            <a:pPr algn="r"/>
            <a:r>
              <a:rPr lang="en-US" sz="4000">
                <a:solidFill>
                  <a:srgbClr val="FFFFFF"/>
                </a:solidFill>
              </a:rPr>
              <a:t>VAE Drawbacks</a:t>
            </a:r>
            <a:endParaRPr lang="he-IL" sz="4000">
              <a:solidFill>
                <a:srgbClr val="FFFFFF"/>
              </a:solidFill>
            </a:endParaRPr>
          </a:p>
        </p:txBody>
      </p:sp>
      <p:sp>
        <p:nvSpPr>
          <p:cNvPr id="3" name="Content Placeholder 2"/>
          <p:cNvSpPr>
            <a:spLocks noGrp="1"/>
          </p:cNvSpPr>
          <p:nvPr>
            <p:ph idx="1"/>
          </p:nvPr>
        </p:nvSpPr>
        <p:spPr>
          <a:xfrm>
            <a:off x="4810259" y="649480"/>
            <a:ext cx="6555347" cy="5546047"/>
          </a:xfrm>
        </p:spPr>
        <p:txBody>
          <a:bodyPr anchor="ctr">
            <a:normAutofit/>
          </a:bodyPr>
          <a:lstStyle/>
          <a:p>
            <a:pPr>
              <a:buFont typeface="Wingdings" panose="05000000000000000000" pitchFamily="2" charset="2"/>
              <a:buChar char="Ø"/>
            </a:pPr>
            <a:r>
              <a:rPr lang="en-US" sz="1600" b="0" i="0">
                <a:effectLst/>
                <a:latin typeface="Segoe UI Historic" panose="020B0502040204020203" pitchFamily="34" charset="0"/>
              </a:rPr>
              <a:t>Approximate Inference: VAEs rely on approximate inference methods, such as variational inference, which introduces an approximation error. </a:t>
            </a:r>
          </a:p>
          <a:p>
            <a:pPr>
              <a:buFont typeface="Wingdings" panose="05000000000000000000" pitchFamily="2" charset="2"/>
              <a:buChar char="Ø"/>
            </a:pPr>
            <a:r>
              <a:rPr lang="en-US" sz="1600" b="0" i="0">
                <a:effectLst/>
                <a:latin typeface="Segoe UI Historic" panose="020B0502040204020203" pitchFamily="34" charset="0"/>
              </a:rPr>
              <a:t>Blurriness in Generated Samples: VAEs often produce blurry or less sharp samples compared to other generative models. This blurriness can be attributed to the use of the reparameterization trick during training, which introduces random noise into the latent space. </a:t>
            </a:r>
            <a:endParaRPr lang="en-US" sz="1600">
              <a:latin typeface="Segoe UI Historic" panose="020B0502040204020203" pitchFamily="34" charset="0"/>
            </a:endParaRPr>
          </a:p>
          <a:p>
            <a:pPr>
              <a:buFont typeface="Wingdings" panose="05000000000000000000" pitchFamily="2" charset="2"/>
              <a:buChar char="Ø"/>
            </a:pPr>
            <a:r>
              <a:rPr lang="en-US" sz="1600" b="0" i="0">
                <a:effectLst/>
                <a:latin typeface="Segoe UI Historic" panose="020B0502040204020203" pitchFamily="34" charset="0"/>
              </a:rPr>
              <a:t>Difficulty Capturing High-Frequency Details: VAEs tend to struggle in capturing high-frequency details present in the data. This limitation is related to the blurriness issue and can make it challenging to generate samples with intricate or fine-grained features.</a:t>
            </a:r>
          </a:p>
          <a:p>
            <a:pPr>
              <a:buFont typeface="Wingdings" panose="05000000000000000000" pitchFamily="2" charset="2"/>
              <a:buChar char="Ø"/>
            </a:pPr>
            <a:r>
              <a:rPr lang="en-US" sz="1600" b="0" i="0">
                <a:effectLst/>
                <a:latin typeface="Segoe UI Historic" panose="020B0502040204020203" pitchFamily="34" charset="0"/>
              </a:rPr>
              <a:t>Limited Control over Generated Samples: VAEs do not provide explicit control over the generation process. As VAEs model the data distribution as a whole, it can be challenging to manipulate specific attributes or features of the generated samples. Other generative models, such as </a:t>
            </a:r>
            <a:r>
              <a:rPr lang="en-US" sz="1600" b="1" i="0" u="sng">
                <a:effectLst/>
                <a:latin typeface="Segoe UI Historic" panose="020B0502040204020203" pitchFamily="34" charset="0"/>
              </a:rPr>
              <a:t>Generative Adversarial Networks (GANs), </a:t>
            </a:r>
            <a:r>
              <a:rPr lang="en-US" sz="1600" b="0" i="0">
                <a:effectLst/>
                <a:latin typeface="Segoe UI Historic" panose="020B0502040204020203" pitchFamily="34" charset="0"/>
              </a:rPr>
              <a:t>may offer more control over generated outputs.</a:t>
            </a:r>
            <a:endParaRPr lang="en-US" sz="1600">
              <a:latin typeface="Segoe UI Historic" panose="020B0502040204020203" pitchFamily="34" charset="0"/>
            </a:endParaRPr>
          </a:p>
          <a:p>
            <a:pPr>
              <a:buFont typeface="Wingdings" panose="05000000000000000000" pitchFamily="2" charset="2"/>
              <a:buChar char="Ø"/>
            </a:pPr>
            <a:r>
              <a:rPr lang="en-US" sz="1600" b="0" i="0">
                <a:effectLst/>
                <a:latin typeface="Segoe UI Historic" panose="020B0502040204020203" pitchFamily="34" charset="0"/>
              </a:rPr>
              <a:t>Sensitivity to Hyperparameters: VAEs are sensitive to the choice of hyperparameters, such as the dimensionality of the latent space, the balance between reconstruction loss and KL divergence term, and the architecture of the encoder and decoder networks.</a:t>
            </a:r>
          </a:p>
          <a:p>
            <a:pPr>
              <a:buFont typeface="Wingdings" panose="05000000000000000000" pitchFamily="2" charset="2"/>
              <a:buChar char="Ø"/>
            </a:pPr>
            <a:endParaRPr lang="he-IL" sz="1600"/>
          </a:p>
        </p:txBody>
      </p:sp>
    </p:spTree>
    <p:extLst>
      <p:ext uri="{BB962C8B-B14F-4D97-AF65-F5344CB8AC3E}">
        <p14:creationId xmlns:p14="http://schemas.microsoft.com/office/powerpoint/2010/main" val="16719938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Advantages</a:t>
            </a:r>
          </a:p>
        </p:txBody>
      </p:sp>
      <p:sp>
        <p:nvSpPr>
          <p:cNvPr id="3" name="Content Placeholder 2"/>
          <p:cNvSpPr>
            <a:spLocks noGrp="1"/>
          </p:cNvSpPr>
          <p:nvPr>
            <p:ph idx="1"/>
          </p:nvPr>
        </p:nvSpPr>
        <p:spPr>
          <a:xfrm>
            <a:off x="838200" y="1825625"/>
            <a:ext cx="10879318" cy="4351338"/>
          </a:xfrm>
        </p:spPr>
        <p:txBody>
          <a:bodyPr>
            <a:normAutofit/>
          </a:bodyPr>
          <a:lstStyle/>
          <a:p>
            <a:r>
              <a:rPr lang="en-US" sz="2000" dirty="0"/>
              <a:t>Probabilistic spin to traditional autoencoders</a:t>
            </a:r>
          </a:p>
          <a:p>
            <a:r>
              <a:rPr lang="en-US" sz="2000" dirty="0"/>
              <a:t>Defines an intractable distribution and optimizes a variational lower bound</a:t>
            </a:r>
          </a:p>
          <a:p>
            <a:r>
              <a:rPr lang="en-US" sz="2000" dirty="0"/>
              <a:t>Allows data generation and a useful latent representation</a:t>
            </a:r>
          </a:p>
          <a:p>
            <a:r>
              <a:rPr lang="en-US" sz="2000" dirty="0"/>
              <a:t>Training is faster than in alternatives, due to </a:t>
            </a:r>
            <a:r>
              <a:rPr lang="en-US" sz="2000" dirty="0" err="1"/>
              <a:t>Reparametrization</a:t>
            </a:r>
            <a:r>
              <a:rPr lang="en-US" sz="2000" dirty="0"/>
              <a:t> Trick(efficient gradient calculations), KL regularization(helps to speed up the convergence)</a:t>
            </a:r>
          </a:p>
        </p:txBody>
      </p:sp>
      <p:pic>
        <p:nvPicPr>
          <p:cNvPr id="1026" name="Picture 2">
            <a:extLst>
              <a:ext uri="{FF2B5EF4-FFF2-40B4-BE49-F238E27FC236}">
                <a16:creationId xmlns:a16="http://schemas.microsoft.com/office/drawing/2014/main" id="{EA7A2E20-00D9-6B5A-B71C-BDBCC27D342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65077" y="3635375"/>
            <a:ext cx="2857500" cy="2857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13735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D278ADA9-6383-4BDD-80D2-8899A40268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484B7147-B0F6-40ED-B5A2-FF72BC8198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1" name="Rectangle 10">
            <a:extLst>
              <a:ext uri="{FF2B5EF4-FFF2-40B4-BE49-F238E27FC236}">
                <a16:creationId xmlns:a16="http://schemas.microsoft.com/office/drawing/2014/main" id="{B36D2DE0-0628-4A9A-A59D-7BA8B5EB30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48E405C9-94BE-41DA-928C-DEC9A8550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15929" y="148929"/>
            <a:ext cx="6560142" cy="6560142"/>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extBox 1">
            <a:extLst>
              <a:ext uri="{FF2B5EF4-FFF2-40B4-BE49-F238E27FC236}">
                <a16:creationId xmlns:a16="http://schemas.microsoft.com/office/drawing/2014/main" id="{9491E27A-44EF-3172-8904-5275ADD1D853}"/>
              </a:ext>
            </a:extLst>
          </p:cNvPr>
          <p:cNvSpPr txBox="1"/>
          <p:nvPr/>
        </p:nvSpPr>
        <p:spPr>
          <a:xfrm>
            <a:off x="3315031" y="1380754"/>
            <a:ext cx="5561938" cy="2513516"/>
          </a:xfrm>
          <a:prstGeom prst="rect">
            <a:avLst/>
          </a:prstGeom>
        </p:spPr>
        <p:txBody>
          <a:bodyPr vert="horz" lIns="91440" tIns="45720" rIns="91440" bIns="45720" rtlCol="0" anchor="b">
            <a:normAutofit/>
          </a:bodyPr>
          <a:lstStyle/>
          <a:p>
            <a:pPr algn="ctr">
              <a:lnSpc>
                <a:spcPct val="90000"/>
              </a:lnSpc>
              <a:spcBef>
                <a:spcPct val="0"/>
              </a:spcBef>
              <a:spcAft>
                <a:spcPts val="600"/>
              </a:spcAft>
            </a:pPr>
            <a:r>
              <a:rPr lang="en-US" sz="6000" b="1" u="sng" kern="1200">
                <a:solidFill>
                  <a:schemeClr val="tx1"/>
                </a:solidFill>
                <a:latin typeface="+mj-lt"/>
                <a:ea typeface="+mj-ea"/>
                <a:cs typeface="+mj-cs"/>
              </a:rPr>
              <a:t>THANK YOU !</a:t>
            </a:r>
          </a:p>
        </p:txBody>
      </p:sp>
      <p:sp>
        <p:nvSpPr>
          <p:cNvPr id="15" name="Arc 14">
            <a:extLst>
              <a:ext uri="{FF2B5EF4-FFF2-40B4-BE49-F238E27FC236}">
                <a16:creationId xmlns:a16="http://schemas.microsoft.com/office/drawing/2014/main" id="{D2091A72-D5BB-42AC-8FD3-F7747D9086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222429" flipV="1">
            <a:off x="2494119" y="6170"/>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17" name="Oval 16">
            <a:extLst>
              <a:ext uri="{FF2B5EF4-FFF2-40B4-BE49-F238E27FC236}">
                <a16:creationId xmlns:a16="http://schemas.microsoft.com/office/drawing/2014/main" id="{6ED12BFC-A737-46AF-8411-481112D54B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200995" y="5310973"/>
            <a:ext cx="705948" cy="686798"/>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333240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020063-2385-44AC-BD67-258E1F0B9F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E014A0B-5338-4077-AFE9-A90D04D4492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79576" y="1261423"/>
            <a:ext cx="9829800" cy="1325880"/>
          </a:xfrm>
        </p:spPr>
        <p:txBody>
          <a:bodyPr anchor="b">
            <a:normAutofit/>
          </a:bodyPr>
          <a:lstStyle/>
          <a:p>
            <a:pPr algn="ctr"/>
            <a:r>
              <a:rPr lang="en-US" sz="3600" dirty="0">
                <a:solidFill>
                  <a:schemeClr val="tx2"/>
                </a:solidFill>
              </a:rPr>
              <a:t>Autoencoders</a:t>
            </a:r>
            <a:endParaRPr lang="he-IL" sz="3600" dirty="0">
              <a:solidFill>
                <a:schemeClr val="tx2"/>
              </a:solidFill>
            </a:endParaRPr>
          </a:p>
        </p:txBody>
      </p:sp>
      <p:grpSp>
        <p:nvGrpSpPr>
          <p:cNvPr id="13" name="Group 12">
            <a:extLst>
              <a:ext uri="{FF2B5EF4-FFF2-40B4-BE49-F238E27FC236}">
                <a16:creationId xmlns:a16="http://schemas.microsoft.com/office/drawing/2014/main" id="{78127680-150F-4A90-9950-F6639257811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5" y="-1"/>
            <a:ext cx="3362070" cy="2522849"/>
            <a:chOff x="-305" y="-1"/>
            <a:chExt cx="3832880" cy="2876136"/>
          </a:xfrm>
        </p:grpSpPr>
        <p:sp>
          <p:nvSpPr>
            <p:cNvPr id="14" name="Freeform: Shape 13">
              <a:extLst>
                <a:ext uri="{FF2B5EF4-FFF2-40B4-BE49-F238E27FC236}">
                  <a16:creationId xmlns:a16="http://schemas.microsoft.com/office/drawing/2014/main" id="{5088F97A-8362-4967-B664-D748B846EC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59"/>
            </a:xfrm>
            <a:custGeom>
              <a:avLst/>
              <a:gdLst>
                <a:gd name="connsiteX0" fmla="*/ 3203055 w 3815424"/>
                <a:gd name="connsiteY0" fmla="*/ 0 h 2653659"/>
                <a:gd name="connsiteX1" fmla="*/ 3815424 w 3815424"/>
                <a:gd name="connsiteY1" fmla="*/ 0 h 2653659"/>
                <a:gd name="connsiteX2" fmla="*/ 3801025 w 3815424"/>
                <a:gd name="connsiteY2" fmla="*/ 214243 h 2653659"/>
                <a:gd name="connsiteX3" fmla="*/ 587142 w 3815424"/>
                <a:gd name="connsiteY3" fmla="*/ 2653659 h 2653659"/>
                <a:gd name="connsiteX4" fmla="*/ 53389 w 3815424"/>
                <a:gd name="connsiteY4" fmla="*/ 2605041 h 2653659"/>
                <a:gd name="connsiteX5" fmla="*/ 0 w 3815424"/>
                <a:gd name="connsiteY5" fmla="*/ 2593136 h 2653659"/>
                <a:gd name="connsiteX6" fmla="*/ 0 w 3815424"/>
                <a:gd name="connsiteY6" fmla="*/ 1994836 h 2653659"/>
                <a:gd name="connsiteX7" fmla="*/ 159710 w 3815424"/>
                <a:gd name="connsiteY7" fmla="*/ 2035054 h 2653659"/>
                <a:gd name="connsiteX8" fmla="*/ 587142 w 3815424"/>
                <a:gd name="connsiteY8" fmla="*/ 2075152 h 2653659"/>
                <a:gd name="connsiteX9" fmla="*/ 1549283 w 3815424"/>
                <a:gd name="connsiteY9" fmla="*/ 1900153 h 2653659"/>
                <a:gd name="connsiteX10" fmla="*/ 2406698 w 3815424"/>
                <a:gd name="connsiteY10" fmla="*/ 1418450 h 2653659"/>
                <a:gd name="connsiteX11" fmla="*/ 2996069 w 3815424"/>
                <a:gd name="connsiteY11" fmla="*/ 728678 h 2653659"/>
                <a:gd name="connsiteX12" fmla="*/ 3193967 w 3815424"/>
                <a:gd name="connsiteY12" fmla="*/ 137719 h 2653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59">
                  <a:moveTo>
                    <a:pt x="3203055" y="0"/>
                  </a:moveTo>
                  <a:lnTo>
                    <a:pt x="3815424" y="0"/>
                  </a:lnTo>
                  <a:lnTo>
                    <a:pt x="3801025" y="214243"/>
                  </a:lnTo>
                  <a:cubicBezTo>
                    <a:pt x="3616317" y="1584467"/>
                    <a:pt x="2091637" y="2653659"/>
                    <a:pt x="587142" y="2653659"/>
                  </a:cubicBezTo>
                  <a:cubicBezTo>
                    <a:pt x="400192" y="2653659"/>
                    <a:pt x="222112" y="2636953"/>
                    <a:pt x="53389" y="2605041"/>
                  </a:cubicBezTo>
                  <a:lnTo>
                    <a:pt x="0" y="2593136"/>
                  </a:lnTo>
                  <a:lnTo>
                    <a:pt x="0" y="1994836"/>
                  </a:lnTo>
                  <a:lnTo>
                    <a:pt x="159710" y="2035054"/>
                  </a:lnTo>
                  <a:cubicBezTo>
                    <a:pt x="295467" y="2061726"/>
                    <a:pt x="438268" y="2075152"/>
                    <a:pt x="587142" y="2075152"/>
                  </a:cubicBezTo>
                  <a:cubicBezTo>
                    <a:pt x="901731" y="2075152"/>
                    <a:pt x="1234490" y="2014697"/>
                    <a:pt x="1549283" y="1900153"/>
                  </a:cubicBezTo>
                  <a:cubicBezTo>
                    <a:pt x="1860709" y="1786959"/>
                    <a:pt x="2157231" y="1620350"/>
                    <a:pt x="2406698" y="1418450"/>
                  </a:cubicBezTo>
                  <a:cubicBezTo>
                    <a:pt x="2655859" y="1216840"/>
                    <a:pt x="2859596" y="978302"/>
                    <a:pt x="2996069" y="728678"/>
                  </a:cubicBezTo>
                  <a:cubicBezTo>
                    <a:pt x="3101178" y="536396"/>
                    <a:pt x="3167417" y="338366"/>
                    <a:pt x="3193967" y="13771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30F9DEDE-4318-412A-81C5-C8C90F68976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424" cy="2653660"/>
            </a:xfrm>
            <a:custGeom>
              <a:avLst/>
              <a:gdLst>
                <a:gd name="connsiteX0" fmla="*/ 3305038 w 3815424"/>
                <a:gd name="connsiteY0" fmla="*/ 0 h 2653660"/>
                <a:gd name="connsiteX1" fmla="*/ 3815424 w 3815424"/>
                <a:gd name="connsiteY1" fmla="*/ 0 h 2653660"/>
                <a:gd name="connsiteX2" fmla="*/ 3801025 w 3815424"/>
                <a:gd name="connsiteY2" fmla="*/ 214244 h 2653660"/>
                <a:gd name="connsiteX3" fmla="*/ 587142 w 3815424"/>
                <a:gd name="connsiteY3" fmla="*/ 2653660 h 2653660"/>
                <a:gd name="connsiteX4" fmla="*/ 53389 w 3815424"/>
                <a:gd name="connsiteY4" fmla="*/ 2605042 h 2653660"/>
                <a:gd name="connsiteX5" fmla="*/ 0 w 3815424"/>
                <a:gd name="connsiteY5" fmla="*/ 2593137 h 2653660"/>
                <a:gd name="connsiteX6" fmla="*/ 0 w 3815424"/>
                <a:gd name="connsiteY6" fmla="*/ 2094444 h 2653660"/>
                <a:gd name="connsiteX7" fmla="*/ 137675 w 3815424"/>
                <a:gd name="connsiteY7" fmla="*/ 2129195 h 2653660"/>
                <a:gd name="connsiteX8" fmla="*/ 587142 w 3815424"/>
                <a:gd name="connsiteY8" fmla="*/ 2171571 h 2653660"/>
                <a:gd name="connsiteX9" fmla="*/ 1585826 w 3815424"/>
                <a:gd name="connsiteY9" fmla="*/ 1990112 h 2653660"/>
                <a:gd name="connsiteX10" fmla="*/ 2473046 w 3815424"/>
                <a:gd name="connsiteY10" fmla="*/ 1491633 h 2653660"/>
                <a:gd name="connsiteX11" fmla="*/ 3086710 w 3815424"/>
                <a:gd name="connsiteY11" fmla="*/ 772838 h 2653660"/>
                <a:gd name="connsiteX12" fmla="*/ 3295217 w 3815424"/>
                <a:gd name="connsiteY12" fmla="*/ 149229 h 26536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15424" h="2653660">
                  <a:moveTo>
                    <a:pt x="3305038" y="0"/>
                  </a:moveTo>
                  <a:lnTo>
                    <a:pt x="3815424" y="0"/>
                  </a:lnTo>
                  <a:lnTo>
                    <a:pt x="3801025" y="214244"/>
                  </a:lnTo>
                  <a:cubicBezTo>
                    <a:pt x="3616317" y="1584467"/>
                    <a:pt x="2091637" y="2653660"/>
                    <a:pt x="587142" y="2653660"/>
                  </a:cubicBezTo>
                  <a:cubicBezTo>
                    <a:pt x="400192" y="2653660"/>
                    <a:pt x="222112" y="2636954"/>
                    <a:pt x="53389" y="2605042"/>
                  </a:cubicBezTo>
                  <a:lnTo>
                    <a:pt x="0" y="2593137"/>
                  </a:lnTo>
                  <a:lnTo>
                    <a:pt x="0" y="2094444"/>
                  </a:lnTo>
                  <a:lnTo>
                    <a:pt x="137675" y="2129195"/>
                  </a:lnTo>
                  <a:cubicBezTo>
                    <a:pt x="280616" y="2157374"/>
                    <a:pt x="430766" y="2171571"/>
                    <a:pt x="587142" y="2171571"/>
                  </a:cubicBezTo>
                  <a:cubicBezTo>
                    <a:pt x="918879" y="2171571"/>
                    <a:pt x="1254904" y="2110634"/>
                    <a:pt x="1585826" y="1990112"/>
                  </a:cubicBezTo>
                  <a:cubicBezTo>
                    <a:pt x="1908071" y="1873061"/>
                    <a:pt x="2214800" y="1700666"/>
                    <a:pt x="2473046" y="1491633"/>
                  </a:cubicBezTo>
                  <a:cubicBezTo>
                    <a:pt x="2735782" y="1279031"/>
                    <a:pt x="2942276" y="1037118"/>
                    <a:pt x="3086710" y="772838"/>
                  </a:cubicBezTo>
                  <a:cubicBezTo>
                    <a:pt x="3197408" y="570216"/>
                    <a:pt x="3267226" y="361248"/>
                    <a:pt x="3295217" y="149229"/>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Freeform: Shape 15">
              <a:extLst>
                <a:ext uri="{FF2B5EF4-FFF2-40B4-BE49-F238E27FC236}">
                  <a16:creationId xmlns:a16="http://schemas.microsoft.com/office/drawing/2014/main" id="{09E97DE9-7844-4707-8928-1CD88ADB72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15986" cy="2675935"/>
            </a:xfrm>
            <a:custGeom>
              <a:avLst/>
              <a:gdLst>
                <a:gd name="connsiteX0" fmla="*/ 3648768 w 3815986"/>
                <a:gd name="connsiteY0" fmla="*/ 0 h 2675935"/>
                <a:gd name="connsiteX1" fmla="*/ 3815986 w 3815986"/>
                <a:gd name="connsiteY1" fmla="*/ 0 h 2675935"/>
                <a:gd name="connsiteX2" fmla="*/ 3804695 w 3815986"/>
                <a:gd name="connsiteY2" fmla="*/ 200084 h 2675935"/>
                <a:gd name="connsiteX3" fmla="*/ 3762590 w 3815986"/>
                <a:gd name="connsiteY3" fmla="*/ 455543 h 2675935"/>
                <a:gd name="connsiteX4" fmla="*/ 3592332 w 3815986"/>
                <a:gd name="connsiteY4" fmla="*/ 947274 h 2675935"/>
                <a:gd name="connsiteX5" fmla="*/ 2953967 w 3815986"/>
                <a:gd name="connsiteY5" fmla="*/ 1782349 h 2675935"/>
                <a:gd name="connsiteX6" fmla="*/ 2530669 w 3815986"/>
                <a:gd name="connsiteY6" fmla="*/ 2109494 h 2675935"/>
                <a:gd name="connsiteX7" fmla="*/ 2057561 w 3815986"/>
                <a:gd name="connsiteY7" fmla="*/ 2369245 h 2675935"/>
                <a:gd name="connsiteX8" fmla="*/ 1007330 w 3815986"/>
                <a:gd name="connsiteY8" fmla="*/ 2655701 h 2675935"/>
                <a:gd name="connsiteX9" fmla="*/ 732765 w 3815986"/>
                <a:gd name="connsiteY9" fmla="*/ 2674696 h 2675935"/>
                <a:gd name="connsiteX10" fmla="*/ 457666 w 3815986"/>
                <a:gd name="connsiteY10" fmla="*/ 2670839 h 2675935"/>
                <a:gd name="connsiteX11" fmla="*/ 183574 w 3815986"/>
                <a:gd name="connsiteY11" fmla="*/ 2643312 h 2675935"/>
                <a:gd name="connsiteX12" fmla="*/ 0 w 3815986"/>
                <a:gd name="connsiteY12" fmla="*/ 2607798 h 2675935"/>
                <a:gd name="connsiteX13" fmla="*/ 0 w 3815986"/>
                <a:gd name="connsiteY13" fmla="*/ 2356652 h 2675935"/>
                <a:gd name="connsiteX14" fmla="*/ 222195 w 3815986"/>
                <a:gd name="connsiteY14" fmla="*/ 2396940 h 2675935"/>
                <a:gd name="connsiteX15" fmla="*/ 472364 w 3815986"/>
                <a:gd name="connsiteY15" fmla="*/ 2419092 h 2675935"/>
                <a:gd name="connsiteX16" fmla="*/ 974972 w 3815986"/>
                <a:gd name="connsiteY16" fmla="*/ 2402122 h 2675935"/>
                <a:gd name="connsiteX17" fmla="*/ 1468292 w 3815986"/>
                <a:gd name="connsiteY17" fmla="*/ 2304162 h 2675935"/>
                <a:gd name="connsiteX18" fmla="*/ 1940176 w 3815986"/>
                <a:gd name="connsiteY18" fmla="*/ 2133695 h 2675935"/>
                <a:gd name="connsiteX19" fmla="*/ 2783403 w 3815986"/>
                <a:gd name="connsiteY19" fmla="*/ 1609954 h 2675935"/>
                <a:gd name="connsiteX20" fmla="*/ 3128104 w 3815986"/>
                <a:gd name="connsiteY20" fmla="*/ 1260439 h 2675935"/>
                <a:gd name="connsiteX21" fmla="*/ 3400639 w 3815986"/>
                <a:gd name="connsiteY21" fmla="*/ 859052 h 2675935"/>
                <a:gd name="connsiteX22" fmla="*/ 3585595 w 3815986"/>
                <a:gd name="connsiteY22" fmla="*/ 415336 h 2675935"/>
                <a:gd name="connsiteX23" fmla="*/ 3635918 w 3815986"/>
                <a:gd name="connsiteY23" fmla="*/ 181137 h 267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815986" h="2675935">
                  <a:moveTo>
                    <a:pt x="3648768" y="0"/>
                  </a:moveTo>
                  <a:lnTo>
                    <a:pt x="3815986" y="0"/>
                  </a:lnTo>
                  <a:lnTo>
                    <a:pt x="3804695" y="200084"/>
                  </a:lnTo>
                  <a:cubicBezTo>
                    <a:pt x="3795228" y="285751"/>
                    <a:pt x="3781167" y="371032"/>
                    <a:pt x="3762590" y="455543"/>
                  </a:cubicBezTo>
                  <a:cubicBezTo>
                    <a:pt x="3725537" y="624467"/>
                    <a:pt x="3668784" y="790112"/>
                    <a:pt x="3592332" y="947274"/>
                  </a:cubicBezTo>
                  <a:cubicBezTo>
                    <a:pt x="3438712" y="1261596"/>
                    <a:pt x="3216091" y="1542847"/>
                    <a:pt x="2953967" y="1782349"/>
                  </a:cubicBezTo>
                  <a:cubicBezTo>
                    <a:pt x="2822599" y="1902099"/>
                    <a:pt x="2680615" y="2011341"/>
                    <a:pt x="2530669" y="2109494"/>
                  </a:cubicBezTo>
                  <a:cubicBezTo>
                    <a:pt x="2380520" y="2207551"/>
                    <a:pt x="2222510" y="2294906"/>
                    <a:pt x="2057561" y="2369245"/>
                  </a:cubicBezTo>
                  <a:cubicBezTo>
                    <a:pt x="1727252" y="2516859"/>
                    <a:pt x="1371629" y="2614434"/>
                    <a:pt x="1007330" y="2655701"/>
                  </a:cubicBezTo>
                  <a:cubicBezTo>
                    <a:pt x="916281" y="2665873"/>
                    <a:pt x="824568" y="2672188"/>
                    <a:pt x="732765" y="2674696"/>
                  </a:cubicBezTo>
                  <a:cubicBezTo>
                    <a:pt x="640963" y="2677203"/>
                    <a:pt x="549072" y="2675901"/>
                    <a:pt x="457666" y="2670839"/>
                  </a:cubicBezTo>
                  <a:cubicBezTo>
                    <a:pt x="366106" y="2665584"/>
                    <a:pt x="274572" y="2656521"/>
                    <a:pt x="183574" y="2643312"/>
                  </a:cubicBezTo>
                  <a:lnTo>
                    <a:pt x="0" y="2607798"/>
                  </a:lnTo>
                  <a:lnTo>
                    <a:pt x="0" y="2356652"/>
                  </a:lnTo>
                  <a:lnTo>
                    <a:pt x="222195" y="2396940"/>
                  </a:lnTo>
                  <a:cubicBezTo>
                    <a:pt x="304990" y="2407980"/>
                    <a:pt x="388511" y="2415283"/>
                    <a:pt x="472364" y="2419092"/>
                  </a:cubicBezTo>
                  <a:cubicBezTo>
                    <a:pt x="640376" y="2427095"/>
                    <a:pt x="808184" y="2421791"/>
                    <a:pt x="974972" y="2402122"/>
                  </a:cubicBezTo>
                  <a:cubicBezTo>
                    <a:pt x="1141658" y="2382358"/>
                    <a:pt x="1306812" y="2349286"/>
                    <a:pt x="1468292" y="2304162"/>
                  </a:cubicBezTo>
                  <a:cubicBezTo>
                    <a:pt x="1629874" y="2259231"/>
                    <a:pt x="1787475" y="2201091"/>
                    <a:pt x="1940176" y="2133695"/>
                  </a:cubicBezTo>
                  <a:cubicBezTo>
                    <a:pt x="2246498" y="2000349"/>
                    <a:pt x="2532507" y="1823520"/>
                    <a:pt x="2783403" y="1609954"/>
                  </a:cubicBezTo>
                  <a:cubicBezTo>
                    <a:pt x="2908442" y="1502833"/>
                    <a:pt x="3024295" y="1385975"/>
                    <a:pt x="3128104" y="1260439"/>
                  </a:cubicBezTo>
                  <a:cubicBezTo>
                    <a:pt x="3232116" y="1135096"/>
                    <a:pt x="3323881" y="1000689"/>
                    <a:pt x="3400639" y="859052"/>
                  </a:cubicBezTo>
                  <a:cubicBezTo>
                    <a:pt x="3477399" y="717510"/>
                    <a:pt x="3541296" y="569316"/>
                    <a:pt x="3585595" y="415336"/>
                  </a:cubicBezTo>
                  <a:cubicBezTo>
                    <a:pt x="3607796" y="338540"/>
                    <a:pt x="3624638" y="260224"/>
                    <a:pt x="3635918" y="18113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EC58954E-44A5-4A0D-97A9-8A2BB43D68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3832270" cy="2876136"/>
            </a:xfrm>
            <a:custGeom>
              <a:avLst/>
              <a:gdLst>
                <a:gd name="connsiteX0" fmla="*/ 3800718 w 3832270"/>
                <a:gd name="connsiteY0" fmla="*/ 0 h 2876136"/>
                <a:gd name="connsiteX1" fmla="*/ 3832270 w 3832270"/>
                <a:gd name="connsiteY1" fmla="*/ 0 h 2876136"/>
                <a:gd name="connsiteX2" fmla="*/ 3824562 w 3832270"/>
                <a:gd name="connsiteY2" fmla="*/ 143769 h 2876136"/>
                <a:gd name="connsiteX3" fmla="*/ 3628155 w 3832270"/>
                <a:gd name="connsiteY3" fmla="*/ 922055 h 2876136"/>
                <a:gd name="connsiteX4" fmla="*/ 3514853 w 3832270"/>
                <a:gd name="connsiteY4" fmla="*/ 1169078 h 2876136"/>
                <a:gd name="connsiteX5" fmla="*/ 3379198 w 3832270"/>
                <a:gd name="connsiteY5" fmla="*/ 1407037 h 2876136"/>
                <a:gd name="connsiteX6" fmla="*/ 3043787 w 3832270"/>
                <a:gd name="connsiteY6" fmla="*/ 1848342 h 2876136"/>
                <a:gd name="connsiteX7" fmla="*/ 2845661 w 3832270"/>
                <a:gd name="connsiteY7" fmla="*/ 2047444 h 2876136"/>
                <a:gd name="connsiteX8" fmla="*/ 2793197 w 3832270"/>
                <a:gd name="connsiteY8" fmla="*/ 2094689 h 2876136"/>
                <a:gd name="connsiteX9" fmla="*/ 2739710 w 3832270"/>
                <a:gd name="connsiteY9" fmla="*/ 2140969 h 2876136"/>
                <a:gd name="connsiteX10" fmla="*/ 2629166 w 3832270"/>
                <a:gd name="connsiteY10" fmla="*/ 2229867 h 2876136"/>
                <a:gd name="connsiteX11" fmla="*/ 2145952 w 3832270"/>
                <a:gd name="connsiteY11" fmla="*/ 2535994 h 2876136"/>
                <a:gd name="connsiteX12" fmla="*/ 1034987 w 3832270"/>
                <a:gd name="connsiteY12" fmla="*/ 2863910 h 2876136"/>
                <a:gd name="connsiteX13" fmla="*/ 741909 w 3832270"/>
                <a:gd name="connsiteY13" fmla="*/ 2875939 h 2876136"/>
                <a:gd name="connsiteX14" fmla="*/ 450208 w 3832270"/>
                <a:gd name="connsiteY14" fmla="*/ 2857451 h 2876136"/>
                <a:gd name="connsiteX15" fmla="*/ 22215 w 3832270"/>
                <a:gd name="connsiteY15" fmla="*/ 2775923 h 2876136"/>
                <a:gd name="connsiteX16" fmla="*/ 0 w 3832270"/>
                <a:gd name="connsiteY16" fmla="*/ 2769256 h 2876136"/>
                <a:gd name="connsiteX17" fmla="*/ 0 w 3832270"/>
                <a:gd name="connsiteY17" fmla="*/ 2590612 h 2876136"/>
                <a:gd name="connsiteX18" fmla="*/ 199046 w 3832270"/>
                <a:gd name="connsiteY18" fmla="*/ 2627410 h 2876136"/>
                <a:gd name="connsiteX19" fmla="*/ 468174 w 3832270"/>
                <a:gd name="connsiteY19" fmla="*/ 2649670 h 2876136"/>
                <a:gd name="connsiteX20" fmla="*/ 1003650 w 3832270"/>
                <a:gd name="connsiteY20" fmla="*/ 2622480 h 2876136"/>
                <a:gd name="connsiteX21" fmla="*/ 1266489 w 3832270"/>
                <a:gd name="connsiteY21" fmla="*/ 2573982 h 2876136"/>
                <a:gd name="connsiteX22" fmla="*/ 1524223 w 3832270"/>
                <a:gd name="connsiteY22" fmla="*/ 2504657 h 2876136"/>
                <a:gd name="connsiteX23" fmla="*/ 1775731 w 3832270"/>
                <a:gd name="connsiteY23" fmla="*/ 2416243 h 2876136"/>
                <a:gd name="connsiteX24" fmla="*/ 2019789 w 3832270"/>
                <a:gd name="connsiteY24" fmla="*/ 2309412 h 2876136"/>
                <a:gd name="connsiteX25" fmla="*/ 2482486 w 3832270"/>
                <a:gd name="connsiteY25" fmla="*/ 2046962 h 2876136"/>
                <a:gd name="connsiteX26" fmla="*/ 2591908 w 3832270"/>
                <a:gd name="connsiteY26" fmla="*/ 1971371 h 2876136"/>
                <a:gd name="connsiteX27" fmla="*/ 2645702 w 3832270"/>
                <a:gd name="connsiteY27" fmla="*/ 1932321 h 2876136"/>
                <a:gd name="connsiteX28" fmla="*/ 2698779 w 3832270"/>
                <a:gd name="connsiteY28" fmla="*/ 1892309 h 2876136"/>
                <a:gd name="connsiteX29" fmla="*/ 2903537 w 3832270"/>
                <a:gd name="connsiteY29" fmla="*/ 1722516 h 2876136"/>
                <a:gd name="connsiteX30" fmla="*/ 3269061 w 3832270"/>
                <a:gd name="connsiteY30" fmla="*/ 1337327 h 2876136"/>
                <a:gd name="connsiteX31" fmla="*/ 3424928 w 3832270"/>
                <a:gd name="connsiteY31" fmla="*/ 1122508 h 2876136"/>
                <a:gd name="connsiteX32" fmla="*/ 3557622 w 3832270"/>
                <a:gd name="connsiteY32" fmla="*/ 893226 h 2876136"/>
                <a:gd name="connsiteX33" fmla="*/ 3587019 w 3832270"/>
                <a:gd name="connsiteY33" fmla="*/ 833929 h 2876136"/>
                <a:gd name="connsiteX34" fmla="*/ 3601310 w 3832270"/>
                <a:gd name="connsiteY34" fmla="*/ 804040 h 2876136"/>
                <a:gd name="connsiteX35" fmla="*/ 3614885 w 3832270"/>
                <a:gd name="connsiteY35" fmla="*/ 773861 h 2876136"/>
                <a:gd name="connsiteX36" fmla="*/ 3640812 w 3832270"/>
                <a:gd name="connsiteY36" fmla="*/ 713022 h 2876136"/>
                <a:gd name="connsiteX37" fmla="*/ 3665105 w 3832270"/>
                <a:gd name="connsiteY37" fmla="*/ 651506 h 2876136"/>
                <a:gd name="connsiteX38" fmla="*/ 3744110 w 3832270"/>
                <a:gd name="connsiteY38" fmla="*/ 399567 h 2876136"/>
                <a:gd name="connsiteX39" fmla="*/ 3792123 w 3832270"/>
                <a:gd name="connsiteY39" fmla="*/ 140444 h 287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3832270" h="2876136">
                  <a:moveTo>
                    <a:pt x="3800718" y="0"/>
                  </a:moveTo>
                  <a:lnTo>
                    <a:pt x="3832270" y="0"/>
                  </a:lnTo>
                  <a:lnTo>
                    <a:pt x="3824562" y="143769"/>
                  </a:lnTo>
                  <a:cubicBezTo>
                    <a:pt x="3797131" y="409191"/>
                    <a:pt x="3730585" y="671345"/>
                    <a:pt x="3628155" y="922055"/>
                  </a:cubicBezTo>
                  <a:cubicBezTo>
                    <a:pt x="3593858" y="1005553"/>
                    <a:pt x="3556704" y="1088280"/>
                    <a:pt x="3514853" y="1169078"/>
                  </a:cubicBezTo>
                  <a:cubicBezTo>
                    <a:pt x="3473616" y="1250166"/>
                    <a:pt x="3428194" y="1329517"/>
                    <a:pt x="3379198" y="1407037"/>
                  </a:cubicBezTo>
                  <a:cubicBezTo>
                    <a:pt x="3281106" y="1561980"/>
                    <a:pt x="3169132" y="1710174"/>
                    <a:pt x="3043787" y="1848342"/>
                  </a:cubicBezTo>
                  <a:cubicBezTo>
                    <a:pt x="2980806" y="1917184"/>
                    <a:pt x="2915071" y="1984001"/>
                    <a:pt x="2845661" y="2047444"/>
                  </a:cubicBezTo>
                  <a:cubicBezTo>
                    <a:pt x="2828411" y="2063450"/>
                    <a:pt x="2811060" y="2079263"/>
                    <a:pt x="2793197" y="2094689"/>
                  </a:cubicBezTo>
                  <a:cubicBezTo>
                    <a:pt x="2775436" y="2110213"/>
                    <a:pt x="2757982" y="2126025"/>
                    <a:pt x="2739710" y="2140969"/>
                  </a:cubicBezTo>
                  <a:cubicBezTo>
                    <a:pt x="2703576" y="2171341"/>
                    <a:pt x="2666524" y="2200749"/>
                    <a:pt x="2629166" y="2229867"/>
                  </a:cubicBezTo>
                  <a:cubicBezTo>
                    <a:pt x="2479015" y="2345569"/>
                    <a:pt x="2316821" y="2448061"/>
                    <a:pt x="2145952" y="2535994"/>
                  </a:cubicBezTo>
                  <a:cubicBezTo>
                    <a:pt x="1804312" y="2711957"/>
                    <a:pt x="1424600" y="2826982"/>
                    <a:pt x="1034987" y="2863910"/>
                  </a:cubicBezTo>
                  <a:cubicBezTo>
                    <a:pt x="937762" y="2873167"/>
                    <a:pt x="839720" y="2877096"/>
                    <a:pt x="741909" y="2875939"/>
                  </a:cubicBezTo>
                  <a:cubicBezTo>
                    <a:pt x="644097" y="2874782"/>
                    <a:pt x="546515" y="2868539"/>
                    <a:pt x="450208" y="2857451"/>
                  </a:cubicBezTo>
                  <a:cubicBezTo>
                    <a:pt x="305520" y="2840674"/>
                    <a:pt x="162095" y="2813810"/>
                    <a:pt x="22215" y="2775923"/>
                  </a:cubicBezTo>
                  <a:lnTo>
                    <a:pt x="0" y="2769256"/>
                  </a:lnTo>
                  <a:lnTo>
                    <a:pt x="0" y="2590612"/>
                  </a:lnTo>
                  <a:lnTo>
                    <a:pt x="199046" y="2627410"/>
                  </a:lnTo>
                  <a:cubicBezTo>
                    <a:pt x="288321" y="2639209"/>
                    <a:pt x="378197" y="2646537"/>
                    <a:pt x="468174" y="2649670"/>
                  </a:cubicBezTo>
                  <a:cubicBezTo>
                    <a:pt x="648333" y="2656805"/>
                    <a:pt x="826655" y="2647163"/>
                    <a:pt x="1003650" y="2622480"/>
                  </a:cubicBezTo>
                  <a:cubicBezTo>
                    <a:pt x="1091943" y="2609658"/>
                    <a:pt x="1179725" y="2593747"/>
                    <a:pt x="1266489" y="2573982"/>
                  </a:cubicBezTo>
                  <a:cubicBezTo>
                    <a:pt x="1353250" y="2553927"/>
                    <a:pt x="1439298" y="2531076"/>
                    <a:pt x="1524223" y="2504657"/>
                  </a:cubicBezTo>
                  <a:cubicBezTo>
                    <a:pt x="1609149" y="2478336"/>
                    <a:pt x="1693052" y="2448833"/>
                    <a:pt x="1775731" y="2416243"/>
                  </a:cubicBezTo>
                  <a:cubicBezTo>
                    <a:pt x="1858309" y="2383557"/>
                    <a:pt x="1939764" y="2347882"/>
                    <a:pt x="2019789" y="2309412"/>
                  </a:cubicBezTo>
                  <a:cubicBezTo>
                    <a:pt x="2179839" y="2232567"/>
                    <a:pt x="2334583" y="2144923"/>
                    <a:pt x="2482486" y="2046962"/>
                  </a:cubicBezTo>
                  <a:cubicBezTo>
                    <a:pt x="2519334" y="2022376"/>
                    <a:pt x="2556081" y="1997403"/>
                    <a:pt x="2591908" y="1971371"/>
                  </a:cubicBezTo>
                  <a:cubicBezTo>
                    <a:pt x="2610077" y="1958644"/>
                    <a:pt x="2627838" y="1945434"/>
                    <a:pt x="2645702" y="1932321"/>
                  </a:cubicBezTo>
                  <a:cubicBezTo>
                    <a:pt x="2663666" y="1919305"/>
                    <a:pt x="2681325" y="1905903"/>
                    <a:pt x="2698779" y="1892309"/>
                  </a:cubicBezTo>
                  <a:cubicBezTo>
                    <a:pt x="2768903" y="1838025"/>
                    <a:pt x="2837496" y="1781717"/>
                    <a:pt x="2903537" y="1722516"/>
                  </a:cubicBezTo>
                  <a:cubicBezTo>
                    <a:pt x="3035926" y="1604501"/>
                    <a:pt x="3158720" y="1475784"/>
                    <a:pt x="3269061" y="1337327"/>
                  </a:cubicBezTo>
                  <a:cubicBezTo>
                    <a:pt x="3324182" y="1268099"/>
                    <a:pt x="3376341" y="1196461"/>
                    <a:pt x="3424928" y="1122508"/>
                  </a:cubicBezTo>
                  <a:cubicBezTo>
                    <a:pt x="3472697" y="1048170"/>
                    <a:pt x="3517814" y="972000"/>
                    <a:pt x="3557622" y="893226"/>
                  </a:cubicBezTo>
                  <a:cubicBezTo>
                    <a:pt x="3567931" y="873654"/>
                    <a:pt x="3577526" y="853791"/>
                    <a:pt x="3587019" y="833929"/>
                  </a:cubicBezTo>
                  <a:lnTo>
                    <a:pt x="3601310" y="804040"/>
                  </a:lnTo>
                  <a:lnTo>
                    <a:pt x="3614885" y="773861"/>
                  </a:lnTo>
                  <a:cubicBezTo>
                    <a:pt x="3623766" y="753709"/>
                    <a:pt x="3632748" y="733559"/>
                    <a:pt x="3640812" y="713022"/>
                  </a:cubicBezTo>
                  <a:cubicBezTo>
                    <a:pt x="3648876" y="692485"/>
                    <a:pt x="3657756" y="672236"/>
                    <a:pt x="3665105" y="651506"/>
                  </a:cubicBezTo>
                  <a:cubicBezTo>
                    <a:pt x="3696544" y="569166"/>
                    <a:pt x="3723185" y="485089"/>
                    <a:pt x="3744110" y="399567"/>
                  </a:cubicBezTo>
                  <a:cubicBezTo>
                    <a:pt x="3765341" y="314238"/>
                    <a:pt x="3781392" y="227654"/>
                    <a:pt x="3792123" y="140444"/>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a:xfrm>
            <a:off x="123299" y="2721340"/>
            <a:ext cx="5126896" cy="3227626"/>
          </a:xfrm>
        </p:spPr>
        <p:txBody>
          <a:bodyPr anchor="ctr">
            <a:normAutofit/>
          </a:bodyPr>
          <a:lstStyle/>
          <a:p>
            <a:r>
              <a:rPr lang="en-US" sz="1800" dirty="0">
                <a:solidFill>
                  <a:schemeClr val="tx2"/>
                </a:solidFill>
              </a:rPr>
              <a:t>Traditional AE are models designed to output a reconstruction of their input by deconstructing input data into hidden representations, then constructing the latency space, reconstructing samples from that space</a:t>
            </a:r>
          </a:p>
          <a:p>
            <a:r>
              <a:rPr lang="en-US" sz="1800" dirty="0">
                <a:solidFill>
                  <a:schemeClr val="tx2"/>
                </a:solidFill>
              </a:rPr>
              <a:t>The appeal of this setup is that the model learns its own definition of a salient representation based only on data – no labels or heuristics(unsupervised learning)</a:t>
            </a:r>
          </a:p>
        </p:txBody>
      </p:sp>
      <p:grpSp>
        <p:nvGrpSpPr>
          <p:cNvPr id="19" name="Group 18">
            <a:extLst>
              <a:ext uri="{FF2B5EF4-FFF2-40B4-BE49-F238E27FC236}">
                <a16:creationId xmlns:a16="http://schemas.microsoft.com/office/drawing/2014/main" id="{466920E5-8640-4C24-A775-8647637094A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flipH="1">
            <a:off x="10185732" y="4852038"/>
            <a:ext cx="2151670" cy="1860256"/>
            <a:chOff x="-305" y="-4155"/>
            <a:chExt cx="2514948" cy="2174333"/>
          </a:xfrm>
        </p:grpSpPr>
        <p:sp>
          <p:nvSpPr>
            <p:cNvPr id="20" name="Freeform: Shape 19">
              <a:extLst>
                <a:ext uri="{FF2B5EF4-FFF2-40B4-BE49-F238E27FC236}">
                  <a16:creationId xmlns:a16="http://schemas.microsoft.com/office/drawing/2014/main" id="{2CBA3142-5A82-43CE-87A2-EB14B17A511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14948" cy="2170178"/>
            </a:xfrm>
            <a:custGeom>
              <a:avLst/>
              <a:gdLst>
                <a:gd name="connsiteX0" fmla="*/ 2466091 w 2514948"/>
                <a:gd name="connsiteY0" fmla="*/ 0 h 2170178"/>
                <a:gd name="connsiteX1" fmla="*/ 2514948 w 2514948"/>
                <a:gd name="connsiteY1" fmla="*/ 0 h 2170178"/>
                <a:gd name="connsiteX2" fmla="*/ 2512286 w 2514948"/>
                <a:gd name="connsiteY2" fmla="*/ 12375 h 2170178"/>
                <a:gd name="connsiteX3" fmla="*/ 2394961 w 2514948"/>
                <a:gd name="connsiteY3" fmla="*/ 368660 h 2170178"/>
                <a:gd name="connsiteX4" fmla="*/ 2289734 w 2514948"/>
                <a:gd name="connsiteY4" fmla="*/ 598078 h 2170178"/>
                <a:gd name="connsiteX5" fmla="*/ 2163747 w 2514948"/>
                <a:gd name="connsiteY5" fmla="*/ 819078 h 2170178"/>
                <a:gd name="connsiteX6" fmla="*/ 1852241 w 2514948"/>
                <a:gd name="connsiteY6" fmla="*/ 1228932 h 2170178"/>
                <a:gd name="connsiteX7" fmla="*/ 1668235 w 2514948"/>
                <a:gd name="connsiteY7" fmla="*/ 1413844 h 2170178"/>
                <a:gd name="connsiteX8" fmla="*/ 1619510 w 2514948"/>
                <a:gd name="connsiteY8" fmla="*/ 1457722 h 2170178"/>
                <a:gd name="connsiteX9" fmla="*/ 1569835 w 2514948"/>
                <a:gd name="connsiteY9" fmla="*/ 1500704 h 2170178"/>
                <a:gd name="connsiteX10" fmla="*/ 1467169 w 2514948"/>
                <a:gd name="connsiteY10" fmla="*/ 1583266 h 2170178"/>
                <a:gd name="connsiteX11" fmla="*/ 1018393 w 2514948"/>
                <a:gd name="connsiteY11" fmla="*/ 1867576 h 2170178"/>
                <a:gd name="connsiteX12" fmla="*/ 255857 w 2514948"/>
                <a:gd name="connsiteY12" fmla="*/ 2133049 h 2170178"/>
                <a:gd name="connsiteX13" fmla="*/ 0 w 2514948"/>
                <a:gd name="connsiteY13" fmla="*/ 2170178 h 2170178"/>
                <a:gd name="connsiteX14" fmla="*/ 0 w 2514948"/>
                <a:gd name="connsiteY14" fmla="*/ 1940056 h 2170178"/>
                <a:gd name="connsiteX15" fmla="*/ 201609 w 2514948"/>
                <a:gd name="connsiteY15" fmla="*/ 1902856 h 2170178"/>
                <a:gd name="connsiteX16" fmla="*/ 440974 w 2514948"/>
                <a:gd name="connsiteY16" fmla="*/ 1838472 h 2170178"/>
                <a:gd name="connsiteX17" fmla="*/ 674558 w 2514948"/>
                <a:gd name="connsiteY17" fmla="*/ 1756359 h 2170178"/>
                <a:gd name="connsiteX18" fmla="*/ 901222 w 2514948"/>
                <a:gd name="connsiteY18" fmla="*/ 1657142 h 2170178"/>
                <a:gd name="connsiteX19" fmla="*/ 1330943 w 2514948"/>
                <a:gd name="connsiteY19" fmla="*/ 1413396 h 2170178"/>
                <a:gd name="connsiteX20" fmla="*/ 1432566 w 2514948"/>
                <a:gd name="connsiteY20" fmla="*/ 1343193 h 2170178"/>
                <a:gd name="connsiteX21" fmla="*/ 1482527 w 2514948"/>
                <a:gd name="connsiteY21" fmla="*/ 1306926 h 2170178"/>
                <a:gd name="connsiteX22" fmla="*/ 1531821 w 2514948"/>
                <a:gd name="connsiteY22" fmla="*/ 1269765 h 2170178"/>
                <a:gd name="connsiteX23" fmla="*/ 1721986 w 2514948"/>
                <a:gd name="connsiteY23" fmla="*/ 1112073 h 2170178"/>
                <a:gd name="connsiteX24" fmla="*/ 2061460 w 2514948"/>
                <a:gd name="connsiteY24" fmla="*/ 754336 h 2170178"/>
                <a:gd name="connsiteX25" fmla="*/ 2206218 w 2514948"/>
                <a:gd name="connsiteY25" fmla="*/ 554827 h 2170178"/>
                <a:gd name="connsiteX26" fmla="*/ 2329455 w 2514948"/>
                <a:gd name="connsiteY26" fmla="*/ 341886 h 2170178"/>
                <a:gd name="connsiteX27" fmla="*/ 2356757 w 2514948"/>
                <a:gd name="connsiteY27" fmla="*/ 286815 h 2170178"/>
                <a:gd name="connsiteX28" fmla="*/ 2370030 w 2514948"/>
                <a:gd name="connsiteY28" fmla="*/ 259056 h 2170178"/>
                <a:gd name="connsiteX29" fmla="*/ 2382637 w 2514948"/>
                <a:gd name="connsiteY29" fmla="*/ 231028 h 2170178"/>
                <a:gd name="connsiteX30" fmla="*/ 2406716 w 2514948"/>
                <a:gd name="connsiteY30" fmla="*/ 174525 h 2170178"/>
                <a:gd name="connsiteX31" fmla="*/ 2429278 w 2514948"/>
                <a:gd name="connsiteY31" fmla="*/ 117393 h 2170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514948" h="2170178">
                  <a:moveTo>
                    <a:pt x="2466091" y="0"/>
                  </a:moveTo>
                  <a:lnTo>
                    <a:pt x="2514948" y="0"/>
                  </a:lnTo>
                  <a:lnTo>
                    <a:pt x="2512286" y="12375"/>
                  </a:lnTo>
                  <a:cubicBezTo>
                    <a:pt x="2481760" y="133161"/>
                    <a:pt x="2442526" y="252239"/>
                    <a:pt x="2394961" y="368660"/>
                  </a:cubicBezTo>
                  <a:cubicBezTo>
                    <a:pt x="2363109" y="446208"/>
                    <a:pt x="2328603" y="523039"/>
                    <a:pt x="2289734" y="598078"/>
                  </a:cubicBezTo>
                  <a:cubicBezTo>
                    <a:pt x="2251436" y="673387"/>
                    <a:pt x="2209251" y="747083"/>
                    <a:pt x="2163747" y="819078"/>
                  </a:cubicBezTo>
                  <a:cubicBezTo>
                    <a:pt x="2072646" y="962979"/>
                    <a:pt x="1968652" y="1100611"/>
                    <a:pt x="1852241" y="1228932"/>
                  </a:cubicBezTo>
                  <a:cubicBezTo>
                    <a:pt x="1793748" y="1292868"/>
                    <a:pt x="1732698" y="1354923"/>
                    <a:pt x="1668235" y="1413844"/>
                  </a:cubicBezTo>
                  <a:cubicBezTo>
                    <a:pt x="1652214" y="1428709"/>
                    <a:pt x="1636100" y="1443395"/>
                    <a:pt x="1619510" y="1457722"/>
                  </a:cubicBezTo>
                  <a:cubicBezTo>
                    <a:pt x="1603015" y="1472140"/>
                    <a:pt x="1586805" y="1486825"/>
                    <a:pt x="1569835" y="1500704"/>
                  </a:cubicBezTo>
                  <a:cubicBezTo>
                    <a:pt x="1536276" y="1528911"/>
                    <a:pt x="1501865" y="1556223"/>
                    <a:pt x="1467169" y="1583266"/>
                  </a:cubicBezTo>
                  <a:cubicBezTo>
                    <a:pt x="1327719" y="1690722"/>
                    <a:pt x="1177085" y="1785910"/>
                    <a:pt x="1018393" y="1867576"/>
                  </a:cubicBezTo>
                  <a:cubicBezTo>
                    <a:pt x="780425" y="1990142"/>
                    <a:pt x="522567" y="2080875"/>
                    <a:pt x="255857" y="2133049"/>
                  </a:cubicBezTo>
                  <a:lnTo>
                    <a:pt x="0" y="2170178"/>
                  </a:lnTo>
                  <a:lnTo>
                    <a:pt x="0" y="1940056"/>
                  </a:lnTo>
                  <a:lnTo>
                    <a:pt x="201609" y="1902856"/>
                  </a:lnTo>
                  <a:cubicBezTo>
                    <a:pt x="282186" y="1884231"/>
                    <a:pt x="362102" y="1863008"/>
                    <a:pt x="440974" y="1838472"/>
                  </a:cubicBezTo>
                  <a:cubicBezTo>
                    <a:pt x="519848" y="1814027"/>
                    <a:pt x="597771" y="1786627"/>
                    <a:pt x="674558" y="1756359"/>
                  </a:cubicBezTo>
                  <a:cubicBezTo>
                    <a:pt x="751250" y="1726003"/>
                    <a:pt x="826900" y="1692870"/>
                    <a:pt x="901222" y="1657142"/>
                  </a:cubicBezTo>
                  <a:cubicBezTo>
                    <a:pt x="1049865" y="1585774"/>
                    <a:pt x="1193581" y="1504376"/>
                    <a:pt x="1330943" y="1413396"/>
                  </a:cubicBezTo>
                  <a:cubicBezTo>
                    <a:pt x="1365165" y="1390563"/>
                    <a:pt x="1399293" y="1367370"/>
                    <a:pt x="1432566" y="1343193"/>
                  </a:cubicBezTo>
                  <a:cubicBezTo>
                    <a:pt x="1449441" y="1331373"/>
                    <a:pt x="1465936" y="1319104"/>
                    <a:pt x="1482527" y="1306926"/>
                  </a:cubicBezTo>
                  <a:cubicBezTo>
                    <a:pt x="1499210" y="1294837"/>
                    <a:pt x="1515611" y="1282391"/>
                    <a:pt x="1531821" y="1269765"/>
                  </a:cubicBezTo>
                  <a:cubicBezTo>
                    <a:pt x="1596947" y="1219350"/>
                    <a:pt x="1660652" y="1167055"/>
                    <a:pt x="1721986" y="1112073"/>
                  </a:cubicBezTo>
                  <a:cubicBezTo>
                    <a:pt x="1844940" y="1002469"/>
                    <a:pt x="1958983" y="882926"/>
                    <a:pt x="2061460" y="754336"/>
                  </a:cubicBezTo>
                  <a:cubicBezTo>
                    <a:pt x="2112652" y="690042"/>
                    <a:pt x="2161094" y="623510"/>
                    <a:pt x="2206218" y="554827"/>
                  </a:cubicBezTo>
                  <a:cubicBezTo>
                    <a:pt x="2250583" y="485787"/>
                    <a:pt x="2292484" y="415046"/>
                    <a:pt x="2329455" y="341886"/>
                  </a:cubicBezTo>
                  <a:cubicBezTo>
                    <a:pt x="2339030" y="323709"/>
                    <a:pt x="2347941" y="305261"/>
                    <a:pt x="2356757" y="286815"/>
                  </a:cubicBezTo>
                  <a:lnTo>
                    <a:pt x="2370030" y="259056"/>
                  </a:lnTo>
                  <a:lnTo>
                    <a:pt x="2382637" y="231028"/>
                  </a:lnTo>
                  <a:cubicBezTo>
                    <a:pt x="2390885" y="212312"/>
                    <a:pt x="2399227" y="193598"/>
                    <a:pt x="2406716" y="174525"/>
                  </a:cubicBezTo>
                  <a:cubicBezTo>
                    <a:pt x="2414206" y="155452"/>
                    <a:pt x="2422453" y="136646"/>
                    <a:pt x="2429278" y="11739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Freeform: Shape 20">
              <a:extLst>
                <a:ext uri="{FF2B5EF4-FFF2-40B4-BE49-F238E27FC236}">
                  <a16:creationId xmlns:a16="http://schemas.microsoft.com/office/drawing/2014/main" id="{AEF5A1C7-9938-4A33-A5A4-2B05353B311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4155"/>
              <a:ext cx="2493062" cy="1947896"/>
            </a:xfrm>
            <a:custGeom>
              <a:avLst/>
              <a:gdLst>
                <a:gd name="connsiteX0" fmla="*/ 1896911 w 2493062"/>
                <a:gd name="connsiteY0" fmla="*/ 0 h 1947896"/>
                <a:gd name="connsiteX1" fmla="*/ 2493062 w 2493062"/>
                <a:gd name="connsiteY1" fmla="*/ 0 h 1947896"/>
                <a:gd name="connsiteX2" fmla="*/ 2435315 w 2493062"/>
                <a:gd name="connsiteY2" fmla="*/ 178165 h 1947896"/>
                <a:gd name="connsiteX3" fmla="*/ 93066 w 2493062"/>
                <a:gd name="connsiteY3" fmla="*/ 1935859 h 1947896"/>
                <a:gd name="connsiteX4" fmla="*/ 0 w 2493062"/>
                <a:gd name="connsiteY4" fmla="*/ 1947896 h 1947896"/>
                <a:gd name="connsiteX5" fmla="*/ 0 w 2493062"/>
                <a:gd name="connsiteY5" fmla="*/ 1404756 h 1947896"/>
                <a:gd name="connsiteX6" fmla="*/ 17392 w 2493062"/>
                <a:gd name="connsiteY6" fmla="*/ 1402364 h 1947896"/>
                <a:gd name="connsiteX7" fmla="*/ 464249 w 2493062"/>
                <a:gd name="connsiteY7" fmla="*/ 1281208 h 1947896"/>
                <a:gd name="connsiteX8" fmla="*/ 1260556 w 2493062"/>
                <a:gd name="connsiteY8" fmla="*/ 833835 h 1947896"/>
                <a:gd name="connsiteX9" fmla="*/ 1807924 w 2493062"/>
                <a:gd name="connsiteY9" fmla="*/ 193222 h 1947896"/>
                <a:gd name="connsiteX10" fmla="*/ 1874357 w 2493062"/>
                <a:gd name="connsiteY10" fmla="*/ 58333 h 1947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3062" h="1947896">
                  <a:moveTo>
                    <a:pt x="1896911" y="0"/>
                  </a:moveTo>
                  <a:lnTo>
                    <a:pt x="2493062" y="0"/>
                  </a:lnTo>
                  <a:lnTo>
                    <a:pt x="2435315" y="178165"/>
                  </a:lnTo>
                  <a:cubicBezTo>
                    <a:pt x="2088122" y="1071812"/>
                    <a:pt x="1129732" y="1758033"/>
                    <a:pt x="93066" y="1935859"/>
                  </a:cubicBezTo>
                  <a:lnTo>
                    <a:pt x="0" y="1947896"/>
                  </a:lnTo>
                  <a:lnTo>
                    <a:pt x="0" y="1404756"/>
                  </a:lnTo>
                  <a:lnTo>
                    <a:pt x="17392" y="1402364"/>
                  </a:lnTo>
                  <a:cubicBezTo>
                    <a:pt x="167719" y="1375030"/>
                    <a:pt x="318070" y="1334398"/>
                    <a:pt x="464249" y="1281208"/>
                  </a:cubicBezTo>
                  <a:cubicBezTo>
                    <a:pt x="753480" y="1176081"/>
                    <a:pt x="1028869" y="1021346"/>
                    <a:pt x="1260556" y="833835"/>
                  </a:cubicBezTo>
                  <a:cubicBezTo>
                    <a:pt x="1491960" y="646594"/>
                    <a:pt x="1681177" y="425056"/>
                    <a:pt x="1807924" y="193222"/>
                  </a:cubicBezTo>
                  <a:cubicBezTo>
                    <a:pt x="1832328" y="148578"/>
                    <a:pt x="1854477" y="103599"/>
                    <a:pt x="1874357" y="5833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Freeform: Shape 21">
              <a:extLst>
                <a:ext uri="{FF2B5EF4-FFF2-40B4-BE49-F238E27FC236}">
                  <a16:creationId xmlns:a16="http://schemas.microsoft.com/office/drawing/2014/main" id="{262A936D-E9F6-4A68-82C2-1D1CC77722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0"/>
              <a:ext cx="2501089" cy="1972702"/>
            </a:xfrm>
            <a:custGeom>
              <a:avLst/>
              <a:gdLst>
                <a:gd name="connsiteX0" fmla="*/ 2318728 w 2501089"/>
                <a:gd name="connsiteY0" fmla="*/ 0 h 1972702"/>
                <a:gd name="connsiteX1" fmla="*/ 2501089 w 2501089"/>
                <a:gd name="connsiteY1" fmla="*/ 0 h 1972702"/>
                <a:gd name="connsiteX2" fmla="*/ 2453909 w 2501089"/>
                <a:gd name="connsiteY2" fmla="*/ 167837 h 1972702"/>
                <a:gd name="connsiteX3" fmla="*/ 2361125 w 2501089"/>
                <a:gd name="connsiteY3" fmla="*/ 392084 h 1972702"/>
                <a:gd name="connsiteX4" fmla="*/ 1768255 w 2501089"/>
                <a:gd name="connsiteY4" fmla="*/ 1167644 h 1972702"/>
                <a:gd name="connsiteX5" fmla="*/ 1375125 w 2501089"/>
                <a:gd name="connsiteY5" fmla="*/ 1471474 h 1972702"/>
                <a:gd name="connsiteX6" fmla="*/ 935735 w 2501089"/>
                <a:gd name="connsiteY6" fmla="*/ 1712713 h 1972702"/>
                <a:gd name="connsiteX7" fmla="*/ 212353 w 2501089"/>
                <a:gd name="connsiteY7" fmla="*/ 1940294 h 1972702"/>
                <a:gd name="connsiteX8" fmla="*/ 0 w 2501089"/>
                <a:gd name="connsiteY8" fmla="*/ 1972702 h 1972702"/>
                <a:gd name="connsiteX9" fmla="*/ 0 w 2501089"/>
                <a:gd name="connsiteY9" fmla="*/ 1732181 h 1972702"/>
                <a:gd name="connsiteX10" fmla="*/ 161195 w 2501089"/>
                <a:gd name="connsiteY10" fmla="*/ 1706590 h 1972702"/>
                <a:gd name="connsiteX11" fmla="*/ 388463 w 2501089"/>
                <a:gd name="connsiteY11" fmla="*/ 1652268 h 1972702"/>
                <a:gd name="connsiteX12" fmla="*/ 826716 w 2501089"/>
                <a:gd name="connsiteY12" fmla="*/ 1493950 h 1972702"/>
                <a:gd name="connsiteX13" fmla="*/ 1609847 w 2501089"/>
                <a:gd name="connsiteY13" fmla="*/ 1007535 h 1972702"/>
                <a:gd name="connsiteX14" fmla="*/ 1929982 w 2501089"/>
                <a:gd name="connsiteY14" fmla="*/ 682930 h 1972702"/>
                <a:gd name="connsiteX15" fmla="*/ 2183093 w 2501089"/>
                <a:gd name="connsiteY15" fmla="*/ 310149 h 1972702"/>
                <a:gd name="connsiteX16" fmla="*/ 2280286 w 2501089"/>
                <a:gd name="connsiteY16" fmla="*/ 108435 h 1972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01089" h="1972702">
                  <a:moveTo>
                    <a:pt x="2318728" y="0"/>
                  </a:moveTo>
                  <a:lnTo>
                    <a:pt x="2501089" y="0"/>
                  </a:lnTo>
                  <a:lnTo>
                    <a:pt x="2453909" y="167837"/>
                  </a:lnTo>
                  <a:cubicBezTo>
                    <a:pt x="2427555" y="244153"/>
                    <a:pt x="2396627" y="319103"/>
                    <a:pt x="2361125" y="392084"/>
                  </a:cubicBezTo>
                  <a:cubicBezTo>
                    <a:pt x="2218453" y="684005"/>
                    <a:pt x="2011698" y="945211"/>
                    <a:pt x="1768255" y="1167644"/>
                  </a:cubicBezTo>
                  <a:cubicBezTo>
                    <a:pt x="1646250" y="1278860"/>
                    <a:pt x="1514385" y="1380316"/>
                    <a:pt x="1375125" y="1471474"/>
                  </a:cubicBezTo>
                  <a:cubicBezTo>
                    <a:pt x="1235677" y="1562542"/>
                    <a:pt x="1088928" y="1643672"/>
                    <a:pt x="935735" y="1712713"/>
                  </a:cubicBezTo>
                  <a:cubicBezTo>
                    <a:pt x="705659" y="1815533"/>
                    <a:pt x="462359" y="1892212"/>
                    <a:pt x="212353" y="1940294"/>
                  </a:cubicBezTo>
                  <a:lnTo>
                    <a:pt x="0" y="1972702"/>
                  </a:lnTo>
                  <a:lnTo>
                    <a:pt x="0" y="1732181"/>
                  </a:lnTo>
                  <a:lnTo>
                    <a:pt x="161195" y="1706590"/>
                  </a:lnTo>
                  <a:cubicBezTo>
                    <a:pt x="237638" y="1691378"/>
                    <a:pt x="313477" y="1673222"/>
                    <a:pt x="388463" y="1652268"/>
                  </a:cubicBezTo>
                  <a:cubicBezTo>
                    <a:pt x="538529" y="1610539"/>
                    <a:pt x="684898" y="1556543"/>
                    <a:pt x="826716" y="1493950"/>
                  </a:cubicBezTo>
                  <a:cubicBezTo>
                    <a:pt x="1111207" y="1370107"/>
                    <a:pt x="1376832" y="1205881"/>
                    <a:pt x="1609847" y="1007535"/>
                  </a:cubicBezTo>
                  <a:cubicBezTo>
                    <a:pt x="1725975" y="908049"/>
                    <a:pt x="1833571" y="799519"/>
                    <a:pt x="1929982" y="682930"/>
                  </a:cubicBezTo>
                  <a:cubicBezTo>
                    <a:pt x="2026581" y="566520"/>
                    <a:pt x="2111806" y="441692"/>
                    <a:pt x="2183093" y="310149"/>
                  </a:cubicBezTo>
                  <a:cubicBezTo>
                    <a:pt x="2218738" y="244422"/>
                    <a:pt x="2251396" y="177150"/>
                    <a:pt x="2280286" y="10843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sz="800"/>
            </a:p>
          </p:txBody>
        </p:sp>
        <p:sp>
          <p:nvSpPr>
            <p:cNvPr id="23" name="Freeform: Shape 22">
              <a:extLst>
                <a:ext uri="{FF2B5EF4-FFF2-40B4-BE49-F238E27FC236}">
                  <a16:creationId xmlns:a16="http://schemas.microsoft.com/office/drawing/2014/main" id="{C68A9229-BBBE-4934-9700-BA72A1BB03A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05" y="1"/>
              <a:ext cx="2491105" cy="1943661"/>
            </a:xfrm>
            <a:custGeom>
              <a:avLst/>
              <a:gdLst>
                <a:gd name="connsiteX0" fmla="*/ 1995408 w 2491105"/>
                <a:gd name="connsiteY0" fmla="*/ 0 h 1943661"/>
                <a:gd name="connsiteX1" fmla="*/ 2491105 w 2491105"/>
                <a:gd name="connsiteY1" fmla="*/ 0 h 1943661"/>
                <a:gd name="connsiteX2" fmla="*/ 2434705 w 2491105"/>
                <a:gd name="connsiteY2" fmla="*/ 174009 h 1943661"/>
                <a:gd name="connsiteX3" fmla="*/ 92457 w 2491105"/>
                <a:gd name="connsiteY3" fmla="*/ 1931703 h 1943661"/>
                <a:gd name="connsiteX4" fmla="*/ 0 w 2491105"/>
                <a:gd name="connsiteY4" fmla="*/ 1943661 h 1943661"/>
                <a:gd name="connsiteX5" fmla="*/ 0 w 2491105"/>
                <a:gd name="connsiteY5" fmla="*/ 1491489 h 1943661"/>
                <a:gd name="connsiteX6" fmla="*/ 34107 w 2491105"/>
                <a:gd name="connsiteY6" fmla="*/ 1486836 h 1943661"/>
                <a:gd name="connsiteX7" fmla="*/ 497577 w 2491105"/>
                <a:gd name="connsiteY7" fmla="*/ 1360598 h 1943661"/>
                <a:gd name="connsiteX8" fmla="*/ 1321566 w 2491105"/>
                <a:gd name="connsiteY8" fmla="*/ 897645 h 1943661"/>
                <a:gd name="connsiteX9" fmla="*/ 1891495 w 2491105"/>
                <a:gd name="connsiteY9" fmla="*/ 230078 h 1943661"/>
                <a:gd name="connsiteX10" fmla="*/ 1961469 w 2491105"/>
                <a:gd name="connsiteY10" fmla="*/ 87885 h 1943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91105" h="1943661">
                  <a:moveTo>
                    <a:pt x="1995408" y="0"/>
                  </a:moveTo>
                  <a:lnTo>
                    <a:pt x="2491105" y="0"/>
                  </a:lnTo>
                  <a:lnTo>
                    <a:pt x="2434705" y="174009"/>
                  </a:lnTo>
                  <a:cubicBezTo>
                    <a:pt x="2087512" y="1067655"/>
                    <a:pt x="1129122" y="1753877"/>
                    <a:pt x="92457" y="1931703"/>
                  </a:cubicBezTo>
                  <a:lnTo>
                    <a:pt x="0" y="1943661"/>
                  </a:lnTo>
                  <a:lnTo>
                    <a:pt x="0" y="1491489"/>
                  </a:lnTo>
                  <a:lnTo>
                    <a:pt x="34107" y="1486836"/>
                  </a:lnTo>
                  <a:cubicBezTo>
                    <a:pt x="189055" y="1458696"/>
                    <a:pt x="343908" y="1416565"/>
                    <a:pt x="497577" y="1360598"/>
                  </a:cubicBezTo>
                  <a:cubicBezTo>
                    <a:pt x="796856" y="1251889"/>
                    <a:pt x="1081725" y="1091781"/>
                    <a:pt x="1321566" y="897645"/>
                  </a:cubicBezTo>
                  <a:cubicBezTo>
                    <a:pt x="1565577" y="700195"/>
                    <a:pt x="1757355" y="475523"/>
                    <a:pt x="1891495" y="230078"/>
                  </a:cubicBezTo>
                  <a:cubicBezTo>
                    <a:pt x="1917197" y="183033"/>
                    <a:pt x="1940526" y="135619"/>
                    <a:pt x="1961469" y="8788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5" name="Picture 4">
            <a:extLst>
              <a:ext uri="{FF2B5EF4-FFF2-40B4-BE49-F238E27FC236}">
                <a16:creationId xmlns:a16="http://schemas.microsoft.com/office/drawing/2014/main" id="{B5E12A2B-C330-B788-70A3-BECA11832632}"/>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938560" y="48586"/>
            <a:ext cx="7070816" cy="1743544"/>
          </a:xfrm>
          <a:prstGeom prst="rect">
            <a:avLst/>
          </a:prstGeom>
        </p:spPr>
      </p:pic>
      <p:pic>
        <p:nvPicPr>
          <p:cNvPr id="7" name="Picture 6">
            <a:extLst>
              <a:ext uri="{FF2B5EF4-FFF2-40B4-BE49-F238E27FC236}">
                <a16:creationId xmlns:a16="http://schemas.microsoft.com/office/drawing/2014/main" id="{1DF38ED2-8F30-091B-CF14-624F1DE8573B}"/>
              </a:ext>
            </a:extLst>
          </p:cNvPr>
          <p:cNvPicPr>
            <a:picLocks noChangeAspect="1"/>
          </p:cNvPicPr>
          <p:nvPr/>
        </p:nvPicPr>
        <p:blipFill>
          <a:blip r:embed="rId4"/>
          <a:stretch>
            <a:fillRect/>
          </a:stretch>
        </p:blipFill>
        <p:spPr>
          <a:xfrm>
            <a:off x="5666029" y="2650692"/>
            <a:ext cx="4994411" cy="3990672"/>
          </a:xfrm>
          <a:prstGeom prst="rect">
            <a:avLst/>
          </a:prstGeom>
        </p:spPr>
      </p:pic>
    </p:spTree>
    <p:extLst>
      <p:ext uri="{BB962C8B-B14F-4D97-AF65-F5344CB8AC3E}">
        <p14:creationId xmlns:p14="http://schemas.microsoft.com/office/powerpoint/2010/main" val="17873384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0087D53-9295-4463-AAE4-D5C626046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6CEE9C9B-2024-EDC2-58B1-F34A5F5345E3}"/>
              </a:ext>
            </a:extLst>
          </p:cNvPr>
          <p:cNvSpPr txBox="1"/>
          <p:nvPr/>
        </p:nvSpPr>
        <p:spPr>
          <a:xfrm>
            <a:off x="638881" y="4501453"/>
            <a:ext cx="10909640" cy="1065836"/>
          </a:xfrm>
          <a:prstGeom prst="rect">
            <a:avLst/>
          </a:prstGeom>
        </p:spPr>
        <p:txBody>
          <a:bodyPr vert="horz" lIns="91440" tIns="45720" rIns="91440" bIns="45720" rtlCol="0" anchor="ctr">
            <a:normAutofit/>
          </a:bodyPr>
          <a:lstStyle/>
          <a:p>
            <a:pPr algn="ctr">
              <a:lnSpc>
                <a:spcPct val="90000"/>
              </a:lnSpc>
              <a:spcBef>
                <a:spcPct val="0"/>
              </a:spcBef>
              <a:spcAft>
                <a:spcPts val="600"/>
              </a:spcAft>
            </a:pPr>
            <a:r>
              <a:rPr lang="en-US" sz="6600" b="1" u="sng">
                <a:latin typeface="+mj-lt"/>
                <a:ea typeface="+mj-ea"/>
                <a:cs typeface="+mj-cs"/>
              </a:rPr>
              <a:t>Structure of AEs</a:t>
            </a:r>
          </a:p>
        </p:txBody>
      </p:sp>
      <p:pic>
        <p:nvPicPr>
          <p:cNvPr id="5" name="Picture 4">
            <a:extLst>
              <a:ext uri="{FF2B5EF4-FFF2-40B4-BE49-F238E27FC236}">
                <a16:creationId xmlns:a16="http://schemas.microsoft.com/office/drawing/2014/main" id="{5ED65F8E-D6A4-162E-EC6B-1732BBE8CE5D}"/>
              </a:ext>
            </a:extLst>
          </p:cNvPr>
          <p:cNvPicPr>
            <a:picLocks noChangeAspect="1"/>
          </p:cNvPicPr>
          <p:nvPr/>
        </p:nvPicPr>
        <p:blipFill>
          <a:blip r:embed="rId2"/>
          <a:stretch>
            <a:fillRect/>
          </a:stretch>
        </p:blipFill>
        <p:spPr>
          <a:xfrm>
            <a:off x="320040" y="1299226"/>
            <a:ext cx="5614416" cy="1936972"/>
          </a:xfrm>
          <a:prstGeom prst="rect">
            <a:avLst/>
          </a:prstGeom>
        </p:spPr>
      </p:pic>
      <p:pic>
        <p:nvPicPr>
          <p:cNvPr id="3" name="Picture 2">
            <a:extLst>
              <a:ext uri="{FF2B5EF4-FFF2-40B4-BE49-F238E27FC236}">
                <a16:creationId xmlns:a16="http://schemas.microsoft.com/office/drawing/2014/main" id="{76CC2F3D-E10D-C18F-4DB7-040758F4CC17}"/>
              </a:ext>
            </a:extLst>
          </p:cNvPr>
          <p:cNvPicPr>
            <a:picLocks noChangeAspect="1"/>
          </p:cNvPicPr>
          <p:nvPr/>
        </p:nvPicPr>
        <p:blipFill>
          <a:blip r:embed="rId3"/>
          <a:stretch>
            <a:fillRect/>
          </a:stretch>
        </p:blipFill>
        <p:spPr>
          <a:xfrm>
            <a:off x="6254496" y="1411514"/>
            <a:ext cx="5614416" cy="1712396"/>
          </a:xfrm>
          <a:prstGeom prst="rect">
            <a:avLst/>
          </a:prstGeom>
        </p:spPr>
      </p:pic>
      <p:sp>
        <p:nvSpPr>
          <p:cNvPr id="13"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5594358"/>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738972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4" name="Rectangle 24">
            <a:extLst>
              <a:ext uri="{FF2B5EF4-FFF2-40B4-BE49-F238E27FC236}">
                <a16:creationId xmlns:a16="http://schemas.microsoft.com/office/drawing/2014/main" id="{B9FF99BD-075F-4761-A995-6FC574BD25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26">
            <a:extLst>
              <a:ext uri="{FF2B5EF4-FFF2-40B4-BE49-F238E27FC236}">
                <a16:creationId xmlns:a16="http://schemas.microsoft.com/office/drawing/2014/main" id="{A7B21A54-9BA3-4EA9-B460-5A829ADD90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6FA8F714-B9D8-488A-8CCA-E9948FF91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466" y="643468"/>
            <a:ext cx="10905067" cy="557106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9" name="Rectangle 9">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03865" y="1123527"/>
            <a:ext cx="8184265" cy="46048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Shape 11">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003865" y="1123527"/>
            <a:ext cx="4003709" cy="46048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p:cNvSpPr>
            <a:spLocks noGrp="1"/>
          </p:cNvSpPr>
          <p:nvPr>
            <p:ph type="title"/>
          </p:nvPr>
        </p:nvSpPr>
        <p:spPr>
          <a:xfrm>
            <a:off x="2566675" y="1555583"/>
            <a:ext cx="2610949" cy="1208962"/>
          </a:xfrm>
        </p:spPr>
        <p:txBody>
          <a:bodyPr>
            <a:normAutofit/>
          </a:bodyPr>
          <a:lstStyle/>
          <a:p>
            <a:pPr defTabSz="612648"/>
            <a:r>
              <a:rPr lang="en-US" sz="2948" kern="1200">
                <a:solidFill>
                  <a:schemeClr val="tx1"/>
                </a:solidFill>
                <a:latin typeface="+mj-lt"/>
                <a:ea typeface="+mj-ea"/>
                <a:cs typeface="+mj-cs"/>
              </a:rPr>
              <a:t>Variational Autoencoders</a:t>
            </a:r>
            <a:endParaRPr lang="en-US"/>
          </a:p>
        </p:txBody>
      </p:sp>
      <p:sp>
        <p:nvSpPr>
          <p:cNvPr id="3" name="Content Placeholder 2"/>
          <p:cNvSpPr>
            <a:spLocks noGrp="1"/>
          </p:cNvSpPr>
          <p:nvPr>
            <p:ph idx="1"/>
          </p:nvPr>
        </p:nvSpPr>
        <p:spPr>
          <a:xfrm>
            <a:off x="2566675" y="2884995"/>
            <a:ext cx="2610950" cy="2386050"/>
          </a:xfrm>
        </p:spPr>
        <p:txBody>
          <a:bodyPr>
            <a:normAutofit/>
          </a:bodyPr>
          <a:lstStyle/>
          <a:p>
            <a:pPr marL="153162" indent="-153162" defTabSz="612648">
              <a:spcBef>
                <a:spcPts val="670"/>
              </a:spcBef>
            </a:pPr>
            <a:r>
              <a:rPr lang="en-US" sz="1340" kern="1200">
                <a:solidFill>
                  <a:schemeClr val="tx1"/>
                </a:solidFill>
                <a:latin typeface="+mn-lt"/>
                <a:ea typeface="+mn-ea"/>
                <a:cs typeface="+mn-cs"/>
              </a:rPr>
              <a:t>A probabilistic twist on autoencoders that enables:</a:t>
            </a:r>
          </a:p>
          <a:p>
            <a:pPr marL="459486" lvl="1" indent="-153162" defTabSz="612648">
              <a:spcBef>
                <a:spcPts val="335"/>
              </a:spcBef>
            </a:pPr>
            <a:r>
              <a:rPr lang="en-US" sz="1340" kern="1200">
                <a:solidFill>
                  <a:schemeClr val="tx1"/>
                </a:solidFill>
                <a:latin typeface="+mn-lt"/>
                <a:ea typeface="+mn-ea"/>
                <a:cs typeface="+mn-cs"/>
              </a:rPr>
              <a:t>Novel image(or </a:t>
            </a:r>
            <a:r>
              <a:rPr lang="en-US" sz="1340" kern="1200" err="1">
                <a:solidFill>
                  <a:schemeClr val="tx1"/>
                </a:solidFill>
                <a:latin typeface="+mn-lt"/>
                <a:ea typeface="+mn-ea"/>
                <a:cs typeface="+mn-cs"/>
              </a:rPr>
              <a:t>text,etc</a:t>
            </a:r>
            <a:r>
              <a:rPr lang="en-US" sz="1340" kern="1200">
                <a:solidFill>
                  <a:schemeClr val="tx1"/>
                </a:solidFill>
                <a:latin typeface="+mn-lt"/>
                <a:ea typeface="+mn-ea"/>
                <a:cs typeface="+mn-cs"/>
              </a:rPr>
              <a:t>.) synthesis from random samples</a:t>
            </a:r>
          </a:p>
          <a:p>
            <a:pPr marL="459486" lvl="1" indent="-153162" defTabSz="612648">
              <a:spcBef>
                <a:spcPts val="335"/>
              </a:spcBef>
            </a:pPr>
            <a:r>
              <a:rPr lang="en-GB" sz="1340" kern="1200">
                <a:solidFill>
                  <a:schemeClr val="tx1"/>
                </a:solidFill>
                <a:latin typeface="+mn-lt"/>
                <a:ea typeface="+mn-ea"/>
                <a:cs typeface="+mn-cs"/>
              </a:rPr>
              <a:t>Transition from image to image or from mode to mode</a:t>
            </a:r>
          </a:p>
          <a:p>
            <a:pPr marL="459486" lvl="1" indent="-153162" defTabSz="612648">
              <a:spcBef>
                <a:spcPts val="335"/>
              </a:spcBef>
            </a:pPr>
            <a:r>
              <a:rPr lang="en-GB" sz="1340" kern="1200">
                <a:solidFill>
                  <a:schemeClr val="tx1"/>
                </a:solidFill>
                <a:latin typeface="+mn-lt"/>
                <a:ea typeface="+mn-ea"/>
                <a:cs typeface="+mn-cs"/>
              </a:rPr>
              <a:t>Aggregation of similar images to close locations in the latent space</a:t>
            </a:r>
            <a:endParaRPr lang="en-US" sz="2000"/>
          </a:p>
        </p:txBody>
      </p:sp>
      <p:sp>
        <p:nvSpPr>
          <p:cNvPr id="4" name="TextBox 3">
            <a:extLst>
              <a:ext uri="{FF2B5EF4-FFF2-40B4-BE49-F238E27FC236}">
                <a16:creationId xmlns:a16="http://schemas.microsoft.com/office/drawing/2014/main" id="{A4AE01AD-EE87-B237-E72E-1291DD39C1DD}"/>
              </a:ext>
            </a:extLst>
          </p:cNvPr>
          <p:cNvSpPr txBox="1"/>
          <p:nvPr/>
        </p:nvSpPr>
        <p:spPr>
          <a:xfrm>
            <a:off x="6792377" y="2283254"/>
            <a:ext cx="2610949" cy="381002"/>
          </a:xfrm>
          <a:prstGeom prst="rect">
            <a:avLst/>
          </a:prstGeom>
          <a:noFill/>
        </p:spPr>
        <p:txBody>
          <a:bodyPr wrap="square" rtlCol="0">
            <a:spAutoFit/>
          </a:bodyPr>
          <a:lstStyle/>
          <a:p>
            <a:pPr defTabSz="612648">
              <a:spcAft>
                <a:spcPts val="600"/>
              </a:spcAft>
            </a:pPr>
            <a:r>
              <a:rPr lang="en-US" sz="1876" kern="1200">
                <a:solidFill>
                  <a:schemeClr val="tx1"/>
                </a:solidFill>
                <a:latin typeface="+mn-lt"/>
                <a:ea typeface="+mn-ea"/>
                <a:cs typeface="+mn-cs"/>
              </a:rPr>
              <a:t>Loss </a:t>
            </a:r>
            <a:endParaRPr lang="en-US" sz="2800"/>
          </a:p>
        </p:txBody>
      </p:sp>
      <p:pic>
        <p:nvPicPr>
          <p:cNvPr id="7" name="Picture 6">
            <a:extLst>
              <a:ext uri="{FF2B5EF4-FFF2-40B4-BE49-F238E27FC236}">
                <a16:creationId xmlns:a16="http://schemas.microsoft.com/office/drawing/2014/main" id="{14D75462-C7BE-E92C-E99F-85C0380AB2AD}"/>
              </a:ext>
            </a:extLst>
          </p:cNvPr>
          <p:cNvPicPr>
            <a:picLocks noChangeAspect="1"/>
          </p:cNvPicPr>
          <p:nvPr/>
        </p:nvPicPr>
        <p:blipFill>
          <a:blip r:embed="rId3"/>
          <a:stretch>
            <a:fillRect/>
          </a:stretch>
        </p:blipFill>
        <p:spPr>
          <a:xfrm>
            <a:off x="5028962" y="2746125"/>
            <a:ext cx="4990666" cy="537679"/>
          </a:xfrm>
          <a:prstGeom prst="rect">
            <a:avLst/>
          </a:prstGeom>
        </p:spPr>
      </p:pic>
      <p:sp>
        <p:nvSpPr>
          <p:cNvPr id="8" name="TextBox 7">
            <a:extLst>
              <a:ext uri="{FF2B5EF4-FFF2-40B4-BE49-F238E27FC236}">
                <a16:creationId xmlns:a16="http://schemas.microsoft.com/office/drawing/2014/main" id="{C1506A3E-0BC4-4679-6086-82BBC3E9DD8C}"/>
              </a:ext>
            </a:extLst>
          </p:cNvPr>
          <p:cNvSpPr txBox="1"/>
          <p:nvPr/>
        </p:nvSpPr>
        <p:spPr>
          <a:xfrm>
            <a:off x="5414828" y="3511201"/>
            <a:ext cx="4212539" cy="1993238"/>
          </a:xfrm>
          <a:prstGeom prst="rect">
            <a:avLst/>
          </a:prstGeom>
          <a:noFill/>
        </p:spPr>
        <p:txBody>
          <a:bodyPr wrap="square" rtlCol="0">
            <a:spAutoFit/>
          </a:bodyPr>
          <a:lstStyle/>
          <a:p>
            <a:pPr defTabSz="612648">
              <a:spcAft>
                <a:spcPts val="600"/>
              </a:spcAft>
            </a:pPr>
            <a:r>
              <a:rPr lang="en-US" sz="1206" kern="1200">
                <a:solidFill>
                  <a:schemeClr val="tx1"/>
                </a:solidFill>
                <a:latin typeface="+mn-lt"/>
                <a:ea typeface="+mn-ea"/>
                <a:cs typeface="+mn-cs"/>
              </a:rPr>
              <a:t>Loss = Reconstruction Loss – KL divergence(ensuring that the distribution we are learning (the latent distribution) is not too far from Normal Gaussian with mean 0 and std 1)</a:t>
            </a:r>
          </a:p>
          <a:p>
            <a:pPr defTabSz="612648">
              <a:spcAft>
                <a:spcPts val="600"/>
              </a:spcAft>
            </a:pPr>
            <a:endParaRPr lang="en-US" sz="1206" kern="1200">
              <a:solidFill>
                <a:schemeClr val="tx1"/>
              </a:solidFill>
              <a:latin typeface="+mn-lt"/>
              <a:ea typeface="+mn-ea"/>
              <a:cs typeface="+mn-cs"/>
            </a:endParaRPr>
          </a:p>
          <a:p>
            <a:pPr defTabSz="612648">
              <a:spcAft>
                <a:spcPts val="600"/>
              </a:spcAft>
            </a:pPr>
            <a:endParaRPr lang="en-US" sz="1206" kern="1200">
              <a:solidFill>
                <a:schemeClr val="tx1"/>
              </a:solidFill>
              <a:latin typeface="+mn-lt"/>
              <a:ea typeface="+mn-ea"/>
              <a:cs typeface="+mn-cs"/>
            </a:endParaRPr>
          </a:p>
          <a:p>
            <a:pPr defTabSz="612648">
              <a:spcAft>
                <a:spcPts val="600"/>
              </a:spcAft>
            </a:pPr>
            <a:r>
              <a:rPr lang="en-US" sz="1206" kern="1200">
                <a:solidFill>
                  <a:srgbClr val="FF0000"/>
                </a:solidFill>
                <a:latin typeface="Arial" panose="020B0604020202020204" pitchFamily="34" charset="0"/>
                <a:ea typeface="+mn-ea"/>
                <a:cs typeface="+mn-cs"/>
              </a:rPr>
              <a:t>*** If the input slightly differs</a:t>
            </a:r>
            <a:br>
              <a:rPr lang="en-US" sz="1206" kern="1200">
                <a:solidFill>
                  <a:srgbClr val="FF0000"/>
                </a:solidFill>
                <a:latin typeface="Courier New" panose="02070309020205020404" pitchFamily="49" charset="0"/>
                <a:ea typeface="+mn-ea"/>
                <a:cs typeface="+mn-cs"/>
              </a:rPr>
            </a:br>
            <a:r>
              <a:rPr lang="en-US" sz="1206" kern="1200">
                <a:solidFill>
                  <a:srgbClr val="FF0000"/>
                </a:solidFill>
                <a:latin typeface="Arial" panose="020B0604020202020204" pitchFamily="34" charset="0"/>
                <a:ea typeface="+mn-ea"/>
                <a:cs typeface="+mn-cs"/>
              </a:rPr>
              <a:t>from the training set —&gt;</a:t>
            </a:r>
            <a:br>
              <a:rPr lang="en-US" sz="1206" kern="1200">
                <a:solidFill>
                  <a:srgbClr val="FF0000"/>
                </a:solidFill>
                <a:latin typeface="Courier New" panose="02070309020205020404" pitchFamily="49" charset="0"/>
                <a:ea typeface="+mn-ea"/>
                <a:cs typeface="+mn-cs"/>
              </a:rPr>
            </a:br>
            <a:r>
              <a:rPr lang="en-US" sz="1206" kern="1200">
                <a:solidFill>
                  <a:srgbClr val="FF0000"/>
                </a:solidFill>
                <a:latin typeface="Arial" panose="020B0604020202020204" pitchFamily="34" charset="0"/>
                <a:ea typeface="+mn-ea"/>
                <a:cs typeface="+mn-cs"/>
              </a:rPr>
              <a:t>reconstruction loss high, because</a:t>
            </a:r>
            <a:br>
              <a:rPr lang="en-US" sz="1206" kern="1200">
                <a:solidFill>
                  <a:srgbClr val="FF0000"/>
                </a:solidFill>
                <a:latin typeface="Courier New" panose="02070309020205020404" pitchFamily="49" charset="0"/>
                <a:ea typeface="+mn-ea"/>
                <a:cs typeface="+mn-cs"/>
              </a:rPr>
            </a:br>
            <a:r>
              <a:rPr lang="en-US" sz="1206" kern="1200">
                <a:solidFill>
                  <a:srgbClr val="FF0000"/>
                </a:solidFill>
                <a:latin typeface="Arial" panose="020B0604020202020204" pitchFamily="34" charset="0"/>
                <a:ea typeface="+mn-ea"/>
                <a:cs typeface="+mn-cs"/>
              </a:rPr>
              <a:t>latent space is ill-defined in that case</a:t>
            </a:r>
            <a:endParaRPr lang="en-US">
              <a:solidFill>
                <a:srgbClr val="FF0000"/>
              </a:solidFill>
            </a:endParaRPr>
          </a:p>
        </p:txBody>
      </p:sp>
    </p:spTree>
    <p:extLst>
      <p:ext uri="{BB962C8B-B14F-4D97-AF65-F5344CB8AC3E}">
        <p14:creationId xmlns:p14="http://schemas.microsoft.com/office/powerpoint/2010/main" val="377077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Probability functions</a:t>
            </a: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38201" y="1825625"/>
                <a:ext cx="4416188" cy="4351338"/>
              </a:xfrm>
            </p:spPr>
            <p:txBody>
              <a:bodyPr>
                <a:normAutofit/>
              </a:bodyPr>
              <a:lstStyle/>
              <a:p>
                <a:r>
                  <a:rPr lang="en-US" dirty="0"/>
                  <a:t>How should we pick the approximating functions?</a:t>
                </a:r>
              </a:p>
              <a:p>
                <a:r>
                  <a:rPr lang="en-US" dirty="0"/>
                  <a:t>A </a:t>
                </a:r>
                <a:r>
                  <a:rPr lang="en-US" b="1" dirty="0"/>
                  <a:t>probabilistic encoder </a:t>
                </a: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𝑞</m:t>
                        </m:r>
                      </m:e>
                      <m:sub>
                        <m:r>
                          <a:rPr lang="en-US" i="1">
                            <a:latin typeface="Cambria Math" panose="02040503050406030204" pitchFamily="18" charset="0"/>
                          </a:rPr>
                          <m:t>𝜙</m:t>
                        </m:r>
                      </m:sub>
                    </m:sSub>
                    <m:d>
                      <m:dPr>
                        <m:ctrlPr>
                          <a:rPr lang="en-US" i="1">
                            <a:latin typeface="Cambria Math" panose="02040503050406030204" pitchFamily="18" charset="0"/>
                          </a:rPr>
                        </m:ctrlPr>
                      </m:dPr>
                      <m:e>
                        <m:r>
                          <a:rPr lang="en-US" i="1">
                            <a:latin typeface="Cambria Math" panose="02040503050406030204" pitchFamily="18" charset="0"/>
                          </a:rPr>
                          <m:t>𝑧</m:t>
                        </m:r>
                      </m:e>
                      <m:e>
                        <m:r>
                          <a:rPr lang="en-US" i="1">
                            <a:latin typeface="Cambria Math" panose="02040503050406030204" pitchFamily="18" charset="0"/>
                          </a:rPr>
                          <m:t>𝑥</m:t>
                        </m:r>
                      </m:e>
                    </m:d>
                  </m:oMath>
                </a14:m>
                <a:r>
                  <a:rPr lang="en-US" dirty="0"/>
                  <a:t>, approximating the true (intractable) posterior distribution </a:t>
                </a:r>
                <a14:m>
                  <m:oMath xmlns:m="http://schemas.openxmlformats.org/officeDocument/2006/math">
                    <m:r>
                      <a:rPr lang="en-US" i="1">
                        <a:latin typeface="Cambria Math" panose="02040503050406030204" pitchFamily="18" charset="0"/>
                      </a:rPr>
                      <m:t>𝑝</m:t>
                    </m:r>
                    <m:d>
                      <m:dPr>
                        <m:ctrlPr>
                          <a:rPr lang="en-US" i="1">
                            <a:latin typeface="Cambria Math" panose="02040503050406030204" pitchFamily="18" charset="0"/>
                          </a:rPr>
                        </m:ctrlPr>
                      </m:dPr>
                      <m:e>
                        <m:r>
                          <a:rPr lang="en-US" i="1">
                            <a:latin typeface="Cambria Math" panose="02040503050406030204" pitchFamily="18" charset="0"/>
                          </a:rPr>
                          <m:t>𝑧</m:t>
                        </m:r>
                      </m:e>
                      <m:e>
                        <m:r>
                          <a:rPr lang="en-US" i="1">
                            <a:latin typeface="Cambria Math" panose="02040503050406030204" pitchFamily="18" charset="0"/>
                          </a:rPr>
                          <m:t>𝑥</m:t>
                        </m:r>
                      </m:e>
                    </m:d>
                  </m:oMath>
                </a14:m>
                <a:endParaRPr lang="he-IL" dirty="0"/>
              </a:p>
              <a:p>
                <a:r>
                  <a:rPr lang="en-US" dirty="0"/>
                  <a:t>A </a:t>
                </a:r>
                <a:r>
                  <a:rPr lang="en-US" b="1" dirty="0"/>
                  <a:t>generative decoder</a:t>
                </a:r>
                <a:br>
                  <a:rPr lang="en-US" b="0" i="0" dirty="0">
                    <a:latin typeface="Cambria Math" panose="02040503050406030204" pitchFamily="18" charset="0"/>
                  </a:rPr>
                </a:br>
                <a14:m>
                  <m:oMath xmlns:m="http://schemas.openxmlformats.org/officeDocument/2006/math">
                    <m:r>
                      <a:rPr lang="en-US" b="0" i="0" smtClean="0">
                        <a:latin typeface="Cambria Math" panose="02040503050406030204" pitchFamily="18" charset="0"/>
                      </a:rPr>
                      <m:t> </m:t>
                    </m:r>
                    <m:sSub>
                      <m:sSubPr>
                        <m:ctrlPr>
                          <a:rPr lang="en-US" i="1">
                            <a:latin typeface="Cambria Math" panose="02040503050406030204" pitchFamily="18" charset="0"/>
                          </a:rPr>
                        </m:ctrlPr>
                      </m:sSubPr>
                      <m:e>
                        <m:r>
                          <a:rPr lang="en-US" i="1">
                            <a:latin typeface="Cambria Math" panose="02040503050406030204" pitchFamily="18" charset="0"/>
                          </a:rPr>
                          <m:t>𝑝</m:t>
                        </m:r>
                      </m:e>
                      <m:sub>
                        <m:r>
                          <a:rPr lang="en-US" i="1">
                            <a:latin typeface="Cambria Math" panose="02040503050406030204" pitchFamily="18" charset="0"/>
                          </a:rPr>
                          <m:t>𝜃</m:t>
                        </m:r>
                      </m:sub>
                    </m:sSub>
                    <m:d>
                      <m:dPr>
                        <m:ctrlPr>
                          <a:rPr lang="en-US" i="1">
                            <a:latin typeface="Cambria Math" panose="02040503050406030204" pitchFamily="18" charset="0"/>
                          </a:rPr>
                        </m:ctrlPr>
                      </m:dPr>
                      <m:e>
                        <m:r>
                          <a:rPr lang="en-US" i="1">
                            <a:latin typeface="Cambria Math" panose="02040503050406030204" pitchFamily="18" charset="0"/>
                          </a:rPr>
                          <m:t>𝑥</m:t>
                        </m:r>
                      </m:e>
                      <m:e>
                        <m:r>
                          <a:rPr lang="en-US" i="1">
                            <a:latin typeface="Cambria Math" panose="02040503050406030204" pitchFamily="18" charset="0"/>
                          </a:rPr>
                          <m:t>𝑧</m:t>
                        </m:r>
                      </m:e>
                    </m:d>
                  </m:oMath>
                </a14:m>
                <a:r>
                  <a:rPr lang="en-US" dirty="0"/>
                  <a:t>, which notably does not rely on any input</a:t>
                </a:r>
                <a:endParaRPr lang="he-IL" dirty="0"/>
              </a:p>
              <a:p>
                <a:endParaRPr lang="en-US"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38201" y="1825625"/>
                <a:ext cx="4416188" cy="4351338"/>
              </a:xfrm>
              <a:blipFill>
                <a:blip r:embed="rId3"/>
                <a:stretch>
                  <a:fillRect l="-2486" t="-2241" b="-980"/>
                </a:stretch>
              </a:blipFill>
            </p:spPr>
            <p:txBody>
              <a:bodyPr/>
              <a:lstStyle/>
              <a:p>
                <a:r>
                  <a:rPr lang="en-US">
                    <a:noFill/>
                  </a:rPr>
                  <a:t> </a:t>
                </a:r>
              </a:p>
            </p:txBody>
          </p:sp>
        </mc:Fallback>
      </mc:AlternateContent>
      <p:pic>
        <p:nvPicPr>
          <p:cNvPr id="5" name="Picture 4"/>
          <p:cNvPicPr>
            <a:picLocks noChangeAspect="1"/>
          </p:cNvPicPr>
          <p:nvPr/>
        </p:nvPicPr>
        <p:blipFill>
          <a:blip r:embed="rId4"/>
          <a:stretch>
            <a:fillRect/>
          </a:stretch>
        </p:blipFill>
        <p:spPr>
          <a:xfrm>
            <a:off x="5466543" y="2502776"/>
            <a:ext cx="5887257" cy="2997035"/>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40992162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Information Theory</a:t>
            </a:r>
            <a:endParaRPr lang="he-IL" dirty="0"/>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p:txBody>
              <a:bodyPr/>
              <a:lstStyle/>
              <a:p>
                <a:r>
                  <a:rPr lang="en-US" dirty="0"/>
                  <a:t>We interpret the unobserved variables z as a latent representation or </a:t>
                </a:r>
                <a:r>
                  <a:rPr lang="en-US" b="1" dirty="0"/>
                  <a:t>code</a:t>
                </a:r>
                <a:r>
                  <a:rPr lang="en-US" dirty="0"/>
                  <a:t>, therefore, we shall refer to the model </a:t>
                </a:r>
                <a14:m>
                  <m:oMath xmlns:m="http://schemas.openxmlformats.org/officeDocument/2006/math">
                    <m:r>
                      <a:rPr lang="en-US" i="1">
                        <a:latin typeface="Cambria Math" panose="02040503050406030204" pitchFamily="18" charset="0"/>
                      </a:rPr>
                      <m:t>𝑞</m:t>
                    </m:r>
                    <m:d>
                      <m:dPr>
                        <m:ctrlPr>
                          <a:rPr lang="en-US" b="0" i="1" smtClean="0">
                            <a:latin typeface="Cambria Math" panose="02040503050406030204" pitchFamily="18" charset="0"/>
                          </a:rPr>
                        </m:ctrlPr>
                      </m:dPr>
                      <m:e>
                        <m:r>
                          <a:rPr lang="en-US" b="0" i="1" smtClean="0">
                            <a:latin typeface="Cambria Math" panose="02040503050406030204" pitchFamily="18" charset="0"/>
                          </a:rPr>
                          <m:t>𝑧</m:t>
                        </m:r>
                      </m:e>
                      <m:e>
                        <m:r>
                          <a:rPr lang="en-US" b="0" i="1" smtClean="0">
                            <a:latin typeface="Cambria Math" panose="02040503050406030204" pitchFamily="18" charset="0"/>
                          </a:rPr>
                          <m:t>𝑥</m:t>
                        </m:r>
                      </m:e>
                    </m:d>
                  </m:oMath>
                </a14:m>
                <a:r>
                  <a:rPr lang="en-US" b="1" dirty="0"/>
                  <a:t> </a:t>
                </a:r>
                <a:r>
                  <a:rPr lang="en-US" dirty="0"/>
                  <a:t>as a </a:t>
                </a:r>
                <a:r>
                  <a:rPr lang="en-US" b="1" dirty="0"/>
                  <a:t>probabilistic encoder</a:t>
                </a:r>
                <a:r>
                  <a:rPr lang="en-US" dirty="0"/>
                  <a:t>, since given a </a:t>
                </a:r>
                <a:r>
                  <a:rPr lang="en-US" dirty="0" err="1"/>
                  <a:t>datapoint</a:t>
                </a:r>
                <a:r>
                  <a:rPr lang="en-US" dirty="0"/>
                  <a:t> </a:t>
                </a:r>
                <a14:m>
                  <m:oMath xmlns:m="http://schemas.openxmlformats.org/officeDocument/2006/math">
                    <m:r>
                      <a:rPr lang="en-US" i="1" smtClean="0">
                        <a:latin typeface="Cambria Math" panose="02040503050406030204" pitchFamily="18" charset="0"/>
                      </a:rPr>
                      <m:t>𝑥</m:t>
                    </m:r>
                  </m:oMath>
                </a14:m>
                <a:r>
                  <a:rPr lang="en-US" b="1" dirty="0"/>
                  <a:t> </a:t>
                </a:r>
                <a:r>
                  <a:rPr lang="en-US" dirty="0"/>
                  <a:t>it produces a </a:t>
                </a:r>
                <a:r>
                  <a:rPr lang="en-US" b="1" dirty="0"/>
                  <a:t>distribution</a:t>
                </a:r>
                <a:r>
                  <a:rPr lang="en-US" dirty="0"/>
                  <a:t> over the possible values of the code </a:t>
                </a:r>
                <a14:m>
                  <m:oMath xmlns:m="http://schemas.openxmlformats.org/officeDocument/2006/math">
                    <m:r>
                      <a:rPr lang="en-US" i="1" smtClean="0">
                        <a:latin typeface="Cambria Math" panose="02040503050406030204" pitchFamily="18" charset="0"/>
                      </a:rPr>
                      <m:t>𝑧</m:t>
                    </m:r>
                  </m:oMath>
                </a14:m>
                <a:endParaRPr lang="en-US" b="1" dirty="0"/>
              </a:p>
              <a:p>
                <a:endParaRPr lang="en-US" b="1" dirty="0"/>
              </a:p>
              <a:p>
                <a:r>
                  <a:rPr lang="en-US" dirty="0"/>
                  <a:t>Similarly, we refer to </a:t>
                </a:r>
                <a14:m>
                  <m:oMath xmlns:m="http://schemas.openxmlformats.org/officeDocument/2006/math">
                    <m:r>
                      <a:rPr lang="en-US" b="0" i="1" smtClean="0">
                        <a:latin typeface="Cambria Math" panose="02040503050406030204" pitchFamily="18" charset="0"/>
                      </a:rPr>
                      <m:t>𝑝</m:t>
                    </m:r>
                    <m:r>
                      <a:rPr lang="en-US" b="0" i="1" smtClean="0">
                        <a:latin typeface="Cambria Math" panose="02040503050406030204" pitchFamily="18" charset="0"/>
                      </a:rPr>
                      <m:t>(</m:t>
                    </m:r>
                    <m:r>
                      <a:rPr lang="en-US" b="0" i="1" smtClean="0">
                        <a:latin typeface="Cambria Math" panose="02040503050406030204" pitchFamily="18" charset="0"/>
                      </a:rPr>
                      <m:t>𝑥</m:t>
                    </m:r>
                    <m:r>
                      <a:rPr lang="en-US" b="0" i="1" smtClean="0">
                        <a:latin typeface="Cambria Math" panose="02040503050406030204" pitchFamily="18" charset="0"/>
                      </a:rPr>
                      <m:t>|</m:t>
                    </m:r>
                    <m:r>
                      <a:rPr lang="en-US" b="0" i="1" smtClean="0">
                        <a:latin typeface="Cambria Math" panose="02040503050406030204" pitchFamily="18" charset="0"/>
                      </a:rPr>
                      <m:t>𝑧</m:t>
                    </m:r>
                    <m:r>
                      <a:rPr lang="en-US" b="0" i="1" smtClean="0">
                        <a:latin typeface="Cambria Math" panose="02040503050406030204" pitchFamily="18" charset="0"/>
                      </a:rPr>
                      <m:t>)</m:t>
                    </m:r>
                  </m:oMath>
                </a14:m>
                <a:r>
                  <a:rPr lang="en-US" dirty="0"/>
                  <a:t> as a </a:t>
                </a:r>
                <a:r>
                  <a:rPr lang="en-US" b="1" dirty="0"/>
                  <a:t>probabilistic decoder</a:t>
                </a:r>
                <a:r>
                  <a:rPr lang="en-US" dirty="0"/>
                  <a:t>, since given a code </a:t>
                </a:r>
                <a14:m>
                  <m:oMath xmlns:m="http://schemas.openxmlformats.org/officeDocument/2006/math">
                    <m:r>
                      <a:rPr lang="en-US" b="0" i="1" smtClean="0">
                        <a:latin typeface="Cambria Math" panose="02040503050406030204" pitchFamily="18" charset="0"/>
                      </a:rPr>
                      <m:t>𝑧</m:t>
                    </m:r>
                  </m:oMath>
                </a14:m>
                <a:r>
                  <a:rPr lang="en-US" b="1" dirty="0"/>
                  <a:t> </a:t>
                </a:r>
                <a:r>
                  <a:rPr lang="en-US" dirty="0"/>
                  <a:t>it produces a </a:t>
                </a:r>
                <a:r>
                  <a:rPr lang="en-US" b="1" dirty="0"/>
                  <a:t>distribution</a:t>
                </a:r>
                <a:r>
                  <a:rPr lang="en-US" dirty="0"/>
                  <a:t> over the possible values of </a:t>
                </a:r>
                <a14:m>
                  <m:oMath xmlns:m="http://schemas.openxmlformats.org/officeDocument/2006/math">
                    <m:r>
                      <a:rPr lang="en-US" i="1">
                        <a:latin typeface="Cambria Math" panose="02040503050406030204" pitchFamily="18" charset="0"/>
                      </a:rPr>
                      <m:t>𝑥</m:t>
                    </m:r>
                  </m:oMath>
                </a14:m>
                <a:endParaRPr lang="he-IL" b="1" dirty="0"/>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blipFill>
                <a:blip r:embed="rId2"/>
                <a:stretch>
                  <a:fillRect l="-1043" t="-2241" r="-1101"/>
                </a:stretch>
              </a:blipFill>
            </p:spPr>
            <p:txBody>
              <a:bodyPr/>
              <a:lstStyle/>
              <a:p>
                <a:r>
                  <a:rPr lang="he-IL">
                    <a:noFill/>
                  </a:rPr>
                  <a:t> </a:t>
                </a:r>
              </a:p>
            </p:txBody>
          </p:sp>
        </mc:Fallback>
      </mc:AlternateContent>
    </p:spTree>
    <p:extLst>
      <p:ext uri="{BB962C8B-B14F-4D97-AF65-F5344CB8AC3E}">
        <p14:creationId xmlns:p14="http://schemas.microsoft.com/office/powerpoint/2010/main" val="7334366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B6FACB3C-9069-4791-BC5C-0DB7CD19B8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1F2038E-D777-4B76-81DD-DD13EE91B9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04672" y="802955"/>
            <a:ext cx="4766330" cy="1454051"/>
          </a:xfrm>
        </p:spPr>
        <p:txBody>
          <a:bodyPr>
            <a:normAutofit/>
          </a:bodyPr>
          <a:lstStyle/>
          <a:p>
            <a:r>
              <a:rPr lang="en-US" sz="3600">
                <a:solidFill>
                  <a:schemeClr val="tx2"/>
                </a:solidFill>
              </a:rPr>
              <a:t>Kullback–Leibler Divergence</a:t>
            </a:r>
            <a:endParaRPr lang="he-IL" sz="3600">
              <a:solidFill>
                <a:schemeClr val="tx2"/>
              </a:solidFill>
            </a:endParaRPr>
          </a:p>
        </p:txBody>
      </p:sp>
      <mc:AlternateContent xmlns:mc="http://schemas.openxmlformats.org/markup-compatibility/2006" xmlns:a14="http://schemas.microsoft.com/office/drawing/2010/main">
        <mc:Choice Requires="a14">
          <p:sp>
            <p:nvSpPr>
              <p:cNvPr id="3" name="Content Placeholder 2"/>
              <p:cNvSpPr>
                <a:spLocks noGrp="1"/>
              </p:cNvSpPr>
              <p:nvPr>
                <p:ph idx="1"/>
              </p:nvPr>
            </p:nvSpPr>
            <p:spPr>
              <a:xfrm>
                <a:off x="804672" y="2421683"/>
                <a:ext cx="4765949" cy="3353476"/>
              </a:xfrm>
            </p:spPr>
            <p:txBody>
              <a:bodyPr anchor="t">
                <a:normAutofit/>
              </a:bodyPr>
              <a:lstStyle/>
              <a:p>
                <a:pPr marL="228600" lvl="1">
                  <a:spcBef>
                    <a:spcPts val="1000"/>
                  </a:spcBef>
                </a:pPr>
                <a:r>
                  <a:rPr lang="en-US" sz="1300" dirty="0">
                    <a:solidFill>
                      <a:schemeClr val="tx2"/>
                    </a:solidFill>
                  </a:rPr>
                  <a:t>Let’s define a measure of similarity between distributions </a:t>
                </a:r>
                <a14:m>
                  <m:oMath xmlns:m="http://schemas.openxmlformats.org/officeDocument/2006/math">
                    <m:r>
                      <a:rPr lang="en-US" sz="1300" b="0" i="1">
                        <a:solidFill>
                          <a:schemeClr val="tx2"/>
                        </a:solidFill>
                        <a:latin typeface="Cambria Math" panose="02040503050406030204" pitchFamily="18" charset="0"/>
                      </a:rPr>
                      <m:t>𝑝</m:t>
                    </m:r>
                  </m:oMath>
                </a14:m>
                <a:r>
                  <a:rPr lang="en-US" sz="1300" dirty="0">
                    <a:solidFill>
                      <a:schemeClr val="tx2"/>
                    </a:solidFill>
                  </a:rPr>
                  <a:t> and </a:t>
                </a:r>
                <a14:m>
                  <m:oMath xmlns:m="http://schemas.openxmlformats.org/officeDocument/2006/math">
                    <m:r>
                      <a:rPr lang="en-US" sz="1300" b="0" i="1">
                        <a:solidFill>
                          <a:schemeClr val="tx2"/>
                        </a:solidFill>
                        <a:latin typeface="Cambria Math" panose="02040503050406030204" pitchFamily="18" charset="0"/>
                      </a:rPr>
                      <m:t>𝑞</m:t>
                    </m:r>
                  </m:oMath>
                </a14:m>
                <a:r>
                  <a:rPr lang="en-US" sz="1300" dirty="0">
                    <a:solidFill>
                      <a:schemeClr val="tx2"/>
                    </a:solidFill>
                  </a:rPr>
                  <a:t> </a:t>
                </a:r>
              </a:p>
              <a:p>
                <a:r>
                  <a:rPr lang="en-US" sz="1300" dirty="0">
                    <a:solidFill>
                      <a:schemeClr val="tx2"/>
                    </a:solidFill>
                  </a:rPr>
                  <a:t>How about:</a:t>
                </a:r>
                <a:br>
                  <a:rPr lang="en-US" sz="1300" dirty="0">
                    <a:solidFill>
                      <a:schemeClr val="tx2"/>
                    </a:solidFill>
                  </a:rPr>
                </a:br>
                <a:endParaRPr lang="en-US" sz="1300" dirty="0">
                  <a:solidFill>
                    <a:schemeClr val="tx2"/>
                  </a:solidFill>
                </a:endParaRPr>
              </a:p>
              <a:p>
                <a:pPr marL="0" lvl="1" indent="0">
                  <a:spcBef>
                    <a:spcPts val="1000"/>
                  </a:spcBef>
                  <a:buNone/>
                </a:pPr>
                <a14:m>
                  <m:oMathPara xmlns:m="http://schemas.openxmlformats.org/officeDocument/2006/math">
                    <m:oMathParaPr>
                      <m:jc m:val="centerGroup"/>
                    </m:oMathParaPr>
                    <m:oMath xmlns:m="http://schemas.openxmlformats.org/officeDocument/2006/math">
                      <m:r>
                        <a:rPr lang="en-US" sz="1300" b="0" i="1">
                          <a:solidFill>
                            <a:schemeClr val="tx2"/>
                          </a:solidFill>
                          <a:latin typeface="Cambria Math" panose="02040503050406030204" pitchFamily="18" charset="0"/>
                        </a:rPr>
                        <m:t>𝐾𝐿</m:t>
                      </m:r>
                      <m:r>
                        <a:rPr lang="en-US" sz="1300" b="0" i="1">
                          <a:solidFill>
                            <a:schemeClr val="tx2"/>
                          </a:solidFill>
                          <a:latin typeface="Cambria Math" panose="02040503050406030204" pitchFamily="18" charset="0"/>
                        </a:rPr>
                        <m:t>(</m:t>
                      </m:r>
                      <m:r>
                        <a:rPr lang="en-US" sz="1300" b="0" i="1">
                          <a:solidFill>
                            <a:schemeClr val="tx2"/>
                          </a:solidFill>
                          <a:latin typeface="Cambria Math" panose="02040503050406030204" pitchFamily="18" charset="0"/>
                        </a:rPr>
                        <m:t>𝑝</m:t>
                      </m:r>
                      <m:r>
                        <a:rPr lang="en-US" sz="1300" b="0" i="1">
                          <a:solidFill>
                            <a:schemeClr val="tx2"/>
                          </a:solidFill>
                          <a:latin typeface="Cambria Math" panose="02040503050406030204" pitchFamily="18" charset="0"/>
                        </a:rPr>
                        <m:t>|</m:t>
                      </m:r>
                      <m:d>
                        <m:dPr>
                          <m:begChr m:val="|"/>
                          <m:ctrlPr>
                            <a:rPr lang="en-US" sz="1300" b="0" i="1">
                              <a:solidFill>
                                <a:schemeClr val="tx2"/>
                              </a:solidFill>
                              <a:latin typeface="Cambria Math" panose="02040503050406030204" pitchFamily="18" charset="0"/>
                            </a:rPr>
                          </m:ctrlPr>
                        </m:dPr>
                        <m:e>
                          <m:r>
                            <a:rPr lang="en-US" sz="1300" b="0" i="1">
                              <a:solidFill>
                                <a:schemeClr val="tx2"/>
                              </a:solidFill>
                              <a:latin typeface="Cambria Math" panose="02040503050406030204" pitchFamily="18" charset="0"/>
                            </a:rPr>
                            <m:t>𝑞</m:t>
                          </m:r>
                        </m:e>
                      </m:d>
                      <m:r>
                        <a:rPr lang="en-US" sz="1300" b="0" i="1">
                          <a:solidFill>
                            <a:schemeClr val="tx2"/>
                          </a:solidFill>
                          <a:latin typeface="Cambria Math" panose="02040503050406030204" pitchFamily="18" charset="0"/>
                        </a:rPr>
                        <m:t>≟</m:t>
                      </m:r>
                      <m:r>
                        <a:rPr lang="en-US" sz="1300" b="0" i="1">
                          <a:solidFill>
                            <a:schemeClr val="tx2"/>
                          </a:solidFill>
                          <a:latin typeface="Cambria Math" panose="02040503050406030204" pitchFamily="18" charset="0"/>
                        </a:rPr>
                        <m:t>𝐻</m:t>
                      </m:r>
                      <m:d>
                        <m:dPr>
                          <m:ctrlPr>
                            <a:rPr lang="en-US" sz="1300" b="0" i="1">
                              <a:solidFill>
                                <a:schemeClr val="tx2"/>
                              </a:solidFill>
                              <a:latin typeface="Cambria Math" panose="02040503050406030204" pitchFamily="18" charset="0"/>
                            </a:rPr>
                          </m:ctrlPr>
                        </m:dPr>
                        <m:e>
                          <m:r>
                            <a:rPr lang="en-US" sz="1300" b="0" i="1">
                              <a:solidFill>
                                <a:schemeClr val="tx2"/>
                              </a:solidFill>
                              <a:latin typeface="Cambria Math" panose="02040503050406030204" pitchFamily="18" charset="0"/>
                            </a:rPr>
                            <m:t>𝑞</m:t>
                          </m:r>
                        </m:e>
                      </m:d>
                      <m:r>
                        <a:rPr lang="en-US" sz="1300" b="0" i="1">
                          <a:solidFill>
                            <a:schemeClr val="tx2"/>
                          </a:solidFill>
                          <a:latin typeface="Cambria Math" panose="02040503050406030204" pitchFamily="18" charset="0"/>
                        </a:rPr>
                        <m:t>−</m:t>
                      </m:r>
                      <m:r>
                        <a:rPr lang="en-US" sz="1300" b="0" i="1">
                          <a:solidFill>
                            <a:schemeClr val="tx2"/>
                          </a:solidFill>
                          <a:latin typeface="Cambria Math" panose="02040503050406030204" pitchFamily="18" charset="0"/>
                        </a:rPr>
                        <m:t>𝐻</m:t>
                      </m:r>
                      <m:r>
                        <a:rPr lang="en-US" sz="1300" b="0" i="1">
                          <a:solidFill>
                            <a:schemeClr val="tx2"/>
                          </a:solidFill>
                          <a:latin typeface="Cambria Math" panose="02040503050406030204" pitchFamily="18" charset="0"/>
                        </a:rPr>
                        <m:t>(</m:t>
                      </m:r>
                      <m:r>
                        <a:rPr lang="en-US" sz="1300" b="0" i="1">
                          <a:solidFill>
                            <a:schemeClr val="tx2"/>
                          </a:solidFill>
                          <a:latin typeface="Cambria Math" panose="02040503050406030204" pitchFamily="18" charset="0"/>
                        </a:rPr>
                        <m:t>𝑝</m:t>
                      </m:r>
                      <m:r>
                        <a:rPr lang="en-US" sz="1300" b="0" i="1">
                          <a:solidFill>
                            <a:schemeClr val="tx2"/>
                          </a:solidFill>
                          <a:latin typeface="Cambria Math" panose="02040503050406030204" pitchFamily="18" charset="0"/>
                        </a:rPr>
                        <m:t>)</m:t>
                      </m:r>
                    </m:oMath>
                  </m:oMathPara>
                </a14:m>
                <a:endParaRPr lang="he-IL" sz="1300" dirty="0">
                  <a:solidFill>
                    <a:schemeClr val="tx2"/>
                  </a:solidFill>
                </a:endParaRPr>
              </a:p>
              <a:p>
                <a:endParaRPr lang="en-US" sz="1300" dirty="0">
                  <a:solidFill>
                    <a:schemeClr val="tx2"/>
                  </a:solidFill>
                </a:endParaRPr>
              </a:p>
              <a:p>
                <a:r>
                  <a:rPr lang="en-US" sz="1300" dirty="0">
                    <a:solidFill>
                      <a:schemeClr val="tx2"/>
                    </a:solidFill>
                  </a:rPr>
                  <a:t>However, we take the expectation with respect to </a:t>
                </a:r>
                <a14:m>
                  <m:oMath xmlns:m="http://schemas.openxmlformats.org/officeDocument/2006/math">
                    <m:r>
                      <a:rPr lang="en-US" sz="1300" i="1">
                        <a:solidFill>
                          <a:schemeClr val="tx2"/>
                        </a:solidFill>
                        <a:latin typeface="Cambria Math" panose="02040503050406030204" pitchFamily="18" charset="0"/>
                      </a:rPr>
                      <m:t>𝑝</m:t>
                    </m:r>
                  </m:oMath>
                </a14:m>
                <a:r>
                  <a:rPr lang="en-US" sz="1300" dirty="0">
                    <a:solidFill>
                      <a:schemeClr val="tx2"/>
                    </a:solidFill>
                  </a:rPr>
                  <a:t> and obtain</a:t>
                </a:r>
              </a:p>
              <a:p>
                <a:endParaRPr lang="en-US" sz="1300" dirty="0">
                  <a:solidFill>
                    <a:schemeClr val="tx2"/>
                  </a:solidFill>
                </a:endParaRPr>
              </a:p>
              <a:p>
                <a:pPr marL="0" lvl="1" indent="0">
                  <a:spcBef>
                    <a:spcPts val="1000"/>
                  </a:spcBef>
                  <a:buNone/>
                </a:pPr>
                <a14:m>
                  <m:oMathPara xmlns:m="http://schemas.openxmlformats.org/officeDocument/2006/math">
                    <m:oMathParaPr>
                      <m:jc m:val="centerGroup"/>
                    </m:oMathParaPr>
                    <m:oMath xmlns:m="http://schemas.openxmlformats.org/officeDocument/2006/math">
                      <m:r>
                        <a:rPr lang="en-US" sz="1300" i="1">
                          <a:solidFill>
                            <a:schemeClr val="tx2"/>
                          </a:solidFill>
                          <a:latin typeface="Cambria Math" panose="02040503050406030204" pitchFamily="18" charset="0"/>
                        </a:rPr>
                        <m:t>𝐾𝐿</m:t>
                      </m:r>
                      <m:r>
                        <a:rPr lang="en-US" sz="1300" i="1">
                          <a:solidFill>
                            <a:schemeClr val="tx2"/>
                          </a:solidFill>
                          <a:latin typeface="Cambria Math" panose="02040503050406030204" pitchFamily="18" charset="0"/>
                        </a:rPr>
                        <m:t>(</m:t>
                      </m:r>
                      <m:r>
                        <a:rPr lang="en-US" sz="1300" i="1">
                          <a:solidFill>
                            <a:schemeClr val="tx2"/>
                          </a:solidFill>
                          <a:latin typeface="Cambria Math" panose="02040503050406030204" pitchFamily="18" charset="0"/>
                        </a:rPr>
                        <m:t>𝑝</m:t>
                      </m:r>
                      <m:r>
                        <a:rPr lang="en-US" sz="1300" i="1">
                          <a:solidFill>
                            <a:schemeClr val="tx2"/>
                          </a:solidFill>
                          <a:latin typeface="Cambria Math" panose="02040503050406030204" pitchFamily="18" charset="0"/>
                        </a:rPr>
                        <m:t>|</m:t>
                      </m:r>
                      <m:d>
                        <m:dPr>
                          <m:begChr m:val="|"/>
                          <m:ctrlPr>
                            <a:rPr lang="en-US" sz="1300" i="1">
                              <a:solidFill>
                                <a:schemeClr val="tx2"/>
                              </a:solidFill>
                              <a:latin typeface="Cambria Math" panose="02040503050406030204" pitchFamily="18" charset="0"/>
                            </a:rPr>
                          </m:ctrlPr>
                        </m:dPr>
                        <m:e>
                          <m:r>
                            <a:rPr lang="en-US" sz="1300" i="1">
                              <a:solidFill>
                                <a:schemeClr val="tx2"/>
                              </a:solidFill>
                              <a:latin typeface="Cambria Math" panose="02040503050406030204" pitchFamily="18" charset="0"/>
                            </a:rPr>
                            <m:t>𝑞</m:t>
                          </m:r>
                        </m:e>
                      </m:d>
                      <m:r>
                        <a:rPr lang="en-US" sz="1300" b="0" i="1">
                          <a:solidFill>
                            <a:schemeClr val="tx2"/>
                          </a:solidFill>
                          <a:latin typeface="Cambria Math" panose="02040503050406030204" pitchFamily="18" charset="0"/>
                        </a:rPr>
                        <m:t>=</m:t>
                      </m:r>
                      <m:sSub>
                        <m:sSubPr>
                          <m:ctrlPr>
                            <a:rPr lang="en-US" sz="1300" i="1">
                              <a:solidFill>
                                <a:schemeClr val="tx2"/>
                              </a:solidFill>
                              <a:latin typeface="Cambria Math" panose="02040503050406030204" pitchFamily="18" charset="0"/>
                            </a:rPr>
                          </m:ctrlPr>
                        </m:sSubPr>
                        <m:e>
                          <m:r>
                            <a:rPr lang="en-US" sz="1300" i="1">
                              <a:solidFill>
                                <a:schemeClr val="tx2"/>
                              </a:solidFill>
                              <a:latin typeface="Cambria Math" panose="02040503050406030204" pitchFamily="18" charset="0"/>
                            </a:rPr>
                            <m:t>𝐻</m:t>
                          </m:r>
                        </m:e>
                        <m:sub>
                          <m:r>
                            <a:rPr lang="en-US" sz="1300" i="1">
                              <a:solidFill>
                                <a:schemeClr val="tx2"/>
                              </a:solidFill>
                              <a:latin typeface="Cambria Math" panose="02040503050406030204" pitchFamily="18" charset="0"/>
                            </a:rPr>
                            <m:t>𝑐</m:t>
                          </m:r>
                        </m:sub>
                      </m:sSub>
                      <m:d>
                        <m:dPr>
                          <m:ctrlPr>
                            <a:rPr lang="en-US" sz="1300" b="0" i="1">
                              <a:solidFill>
                                <a:schemeClr val="tx2"/>
                              </a:solidFill>
                              <a:latin typeface="Cambria Math" panose="02040503050406030204" pitchFamily="18" charset="0"/>
                            </a:rPr>
                          </m:ctrlPr>
                        </m:dPr>
                        <m:e>
                          <m:r>
                            <a:rPr lang="en-US" sz="1300" b="0" i="1">
                              <a:solidFill>
                                <a:schemeClr val="tx2"/>
                              </a:solidFill>
                              <a:latin typeface="Cambria Math" panose="02040503050406030204" pitchFamily="18" charset="0"/>
                            </a:rPr>
                            <m:t>𝑝</m:t>
                          </m:r>
                          <m:r>
                            <a:rPr lang="en-US" sz="1300" b="0" i="1">
                              <a:solidFill>
                                <a:schemeClr val="tx2"/>
                              </a:solidFill>
                              <a:latin typeface="Cambria Math" panose="02040503050406030204" pitchFamily="18" charset="0"/>
                            </a:rPr>
                            <m:t>,</m:t>
                          </m:r>
                          <m:r>
                            <a:rPr lang="en-US" sz="1300" b="0" i="1">
                              <a:solidFill>
                                <a:schemeClr val="tx2"/>
                              </a:solidFill>
                              <a:latin typeface="Cambria Math" panose="02040503050406030204" pitchFamily="18" charset="0"/>
                            </a:rPr>
                            <m:t>𝑞</m:t>
                          </m:r>
                        </m:e>
                      </m:d>
                      <m:r>
                        <a:rPr lang="en-US" sz="1300" b="0" i="1">
                          <a:solidFill>
                            <a:schemeClr val="tx2"/>
                          </a:solidFill>
                          <a:latin typeface="Cambria Math" panose="02040503050406030204" pitchFamily="18" charset="0"/>
                        </a:rPr>
                        <m:t>−</m:t>
                      </m:r>
                      <m:r>
                        <a:rPr lang="en-US" sz="1300" b="0" i="1">
                          <a:solidFill>
                            <a:schemeClr val="tx2"/>
                          </a:solidFill>
                          <a:latin typeface="Cambria Math" panose="02040503050406030204" pitchFamily="18" charset="0"/>
                        </a:rPr>
                        <m:t>𝐻</m:t>
                      </m:r>
                      <m:r>
                        <a:rPr lang="en-US" sz="1300" b="0" i="1">
                          <a:solidFill>
                            <a:schemeClr val="tx2"/>
                          </a:solidFill>
                          <a:latin typeface="Cambria Math" panose="02040503050406030204" pitchFamily="18" charset="0"/>
                        </a:rPr>
                        <m:t>(</m:t>
                      </m:r>
                      <m:r>
                        <a:rPr lang="en-US" sz="1300" b="0" i="1">
                          <a:solidFill>
                            <a:schemeClr val="tx2"/>
                          </a:solidFill>
                          <a:latin typeface="Cambria Math" panose="02040503050406030204" pitchFamily="18" charset="0"/>
                        </a:rPr>
                        <m:t>𝑝</m:t>
                      </m:r>
                      <m:r>
                        <a:rPr lang="en-US" sz="1300" b="0" i="1">
                          <a:solidFill>
                            <a:schemeClr val="tx2"/>
                          </a:solidFill>
                          <a:latin typeface="Cambria Math" panose="02040503050406030204" pitchFamily="18" charset="0"/>
                        </a:rPr>
                        <m:t>)=</m:t>
                      </m:r>
                      <m:func>
                        <m:funcPr>
                          <m:ctrlPr>
                            <a:rPr lang="en-US" sz="1300" b="0" i="1">
                              <a:solidFill>
                                <a:schemeClr val="tx2"/>
                              </a:solidFill>
                              <a:latin typeface="Cambria Math" panose="02040503050406030204" pitchFamily="18" charset="0"/>
                            </a:rPr>
                          </m:ctrlPr>
                        </m:funcPr>
                        <m:fName>
                          <m:r>
                            <a:rPr lang="en-US" sz="1300" b="0" i="1">
                              <a:solidFill>
                                <a:schemeClr val="tx2"/>
                              </a:solidFill>
                              <a:latin typeface="Cambria Math" panose="02040503050406030204" pitchFamily="18" charset="0"/>
                            </a:rPr>
                            <m:t>∑</m:t>
                          </m:r>
                        </m:fName>
                        <m:e>
                          <m:r>
                            <a:rPr lang="en-US" sz="1300" b="0" i="1">
                              <a:solidFill>
                                <a:schemeClr val="tx2"/>
                              </a:solidFill>
                              <a:latin typeface="Cambria Math" panose="02040503050406030204" pitchFamily="18" charset="0"/>
                            </a:rPr>
                            <m:t>𝑝</m:t>
                          </m:r>
                          <m:func>
                            <m:funcPr>
                              <m:ctrlPr>
                                <a:rPr lang="en-US" sz="1300" b="0" i="1">
                                  <a:solidFill>
                                    <a:schemeClr val="tx2"/>
                                  </a:solidFill>
                                  <a:latin typeface="Cambria Math" panose="02040503050406030204" pitchFamily="18" charset="0"/>
                                </a:rPr>
                              </m:ctrlPr>
                            </m:funcPr>
                            <m:fName>
                              <m:d>
                                <m:dPr>
                                  <m:ctrlPr>
                                    <a:rPr lang="en-US" sz="1300" i="1">
                                      <a:solidFill>
                                        <a:schemeClr val="tx2"/>
                                      </a:solidFill>
                                      <a:latin typeface="Cambria Math" panose="02040503050406030204" pitchFamily="18" charset="0"/>
                                    </a:rPr>
                                  </m:ctrlPr>
                                </m:dPr>
                                <m:e>
                                  <m:r>
                                    <a:rPr lang="en-US" sz="1300" i="1">
                                      <a:solidFill>
                                        <a:schemeClr val="tx2"/>
                                      </a:solidFill>
                                      <a:latin typeface="Cambria Math" panose="02040503050406030204" pitchFamily="18" charset="0"/>
                                    </a:rPr>
                                    <m:t>𝑥</m:t>
                                  </m:r>
                                </m:e>
                              </m:d>
                              <m:r>
                                <m:rPr>
                                  <m:sty m:val="p"/>
                                </m:rPr>
                                <a:rPr lang="en-US" sz="1300" b="0" i="0">
                                  <a:solidFill>
                                    <a:schemeClr val="tx2"/>
                                  </a:solidFill>
                                  <a:latin typeface="Cambria Math" panose="02040503050406030204" pitchFamily="18" charset="0"/>
                                </a:rPr>
                                <m:t>log</m:t>
                              </m:r>
                            </m:fName>
                            <m:e>
                              <m:r>
                                <a:rPr lang="en-US" sz="1300" b="0" i="1">
                                  <a:solidFill>
                                    <a:schemeClr val="tx2"/>
                                  </a:solidFill>
                                  <a:latin typeface="Cambria Math" panose="02040503050406030204" pitchFamily="18" charset="0"/>
                                </a:rPr>
                                <m:t>𝑝</m:t>
                              </m:r>
                              <m:d>
                                <m:dPr>
                                  <m:ctrlPr>
                                    <a:rPr lang="en-US" sz="1300" b="0" i="1">
                                      <a:solidFill>
                                        <a:schemeClr val="tx2"/>
                                      </a:solidFill>
                                      <a:latin typeface="Cambria Math" panose="02040503050406030204" pitchFamily="18" charset="0"/>
                                    </a:rPr>
                                  </m:ctrlPr>
                                </m:dPr>
                                <m:e>
                                  <m:r>
                                    <a:rPr lang="en-US" sz="1300" b="0" i="1">
                                      <a:solidFill>
                                        <a:schemeClr val="tx2"/>
                                      </a:solidFill>
                                      <a:latin typeface="Cambria Math" panose="02040503050406030204" pitchFamily="18" charset="0"/>
                                    </a:rPr>
                                    <m:t>𝑥</m:t>
                                  </m:r>
                                </m:e>
                              </m:d>
                            </m:e>
                          </m:func>
                          <m:r>
                            <a:rPr lang="en-US" sz="1300" b="0" i="1">
                              <a:solidFill>
                                <a:schemeClr val="tx2"/>
                              </a:solidFill>
                              <a:latin typeface="Cambria Math" panose="02040503050406030204" pitchFamily="18" charset="0"/>
                            </a:rPr>
                            <m:t>−</m:t>
                          </m:r>
                          <m:func>
                            <m:funcPr>
                              <m:ctrlPr>
                                <a:rPr lang="en-US" sz="1300" i="1">
                                  <a:solidFill>
                                    <a:schemeClr val="tx2"/>
                                  </a:solidFill>
                                  <a:latin typeface="Cambria Math" panose="02040503050406030204" pitchFamily="18" charset="0"/>
                                </a:rPr>
                              </m:ctrlPr>
                            </m:funcPr>
                            <m:fName>
                              <m:r>
                                <a:rPr lang="en-US" sz="1300" i="1">
                                  <a:solidFill>
                                    <a:schemeClr val="tx2"/>
                                  </a:solidFill>
                                  <a:latin typeface="Cambria Math" panose="02040503050406030204" pitchFamily="18" charset="0"/>
                                </a:rPr>
                                <m:t>∑</m:t>
                              </m:r>
                            </m:fName>
                            <m:e>
                              <m:r>
                                <a:rPr lang="en-US" sz="1300" i="1">
                                  <a:solidFill>
                                    <a:schemeClr val="tx2"/>
                                  </a:solidFill>
                                  <a:latin typeface="Cambria Math" panose="02040503050406030204" pitchFamily="18" charset="0"/>
                                </a:rPr>
                                <m:t>𝑝</m:t>
                              </m:r>
                              <m:d>
                                <m:dPr>
                                  <m:ctrlPr>
                                    <a:rPr lang="en-US" sz="1300" i="1">
                                      <a:solidFill>
                                        <a:schemeClr val="tx2"/>
                                      </a:solidFill>
                                      <a:latin typeface="Cambria Math" panose="02040503050406030204" pitchFamily="18" charset="0"/>
                                    </a:rPr>
                                  </m:ctrlPr>
                                </m:dPr>
                                <m:e>
                                  <m:r>
                                    <a:rPr lang="en-US" sz="1300" i="1">
                                      <a:solidFill>
                                        <a:schemeClr val="tx2"/>
                                      </a:solidFill>
                                      <a:latin typeface="Cambria Math" panose="02040503050406030204" pitchFamily="18" charset="0"/>
                                    </a:rPr>
                                    <m:t>𝑥</m:t>
                                  </m:r>
                                </m:e>
                              </m:d>
                              <m:func>
                                <m:funcPr>
                                  <m:ctrlPr>
                                    <a:rPr lang="en-US" sz="1300" i="1">
                                      <a:solidFill>
                                        <a:schemeClr val="tx2"/>
                                      </a:solidFill>
                                      <a:latin typeface="Cambria Math" panose="02040503050406030204" pitchFamily="18" charset="0"/>
                                    </a:rPr>
                                  </m:ctrlPr>
                                </m:funcPr>
                                <m:fName>
                                  <m:r>
                                    <m:rPr>
                                      <m:sty m:val="p"/>
                                    </m:rPr>
                                    <a:rPr lang="en-US" sz="1300">
                                      <a:solidFill>
                                        <a:schemeClr val="tx2"/>
                                      </a:solidFill>
                                      <a:latin typeface="Cambria Math" panose="02040503050406030204" pitchFamily="18" charset="0"/>
                                    </a:rPr>
                                    <m:t>log</m:t>
                                  </m:r>
                                </m:fName>
                                <m:e>
                                  <m:r>
                                    <a:rPr lang="en-US" sz="1300" b="0" i="1">
                                      <a:solidFill>
                                        <a:schemeClr val="tx2"/>
                                      </a:solidFill>
                                      <a:latin typeface="Cambria Math" panose="02040503050406030204" pitchFamily="18" charset="0"/>
                                    </a:rPr>
                                    <m:t>𝑞</m:t>
                                  </m:r>
                                  <m:d>
                                    <m:dPr>
                                      <m:ctrlPr>
                                        <a:rPr lang="en-US" sz="1300" i="1">
                                          <a:solidFill>
                                            <a:schemeClr val="tx2"/>
                                          </a:solidFill>
                                          <a:latin typeface="Cambria Math" panose="02040503050406030204" pitchFamily="18" charset="0"/>
                                        </a:rPr>
                                      </m:ctrlPr>
                                    </m:dPr>
                                    <m:e>
                                      <m:r>
                                        <a:rPr lang="en-US" sz="1300" i="1">
                                          <a:solidFill>
                                            <a:schemeClr val="tx2"/>
                                          </a:solidFill>
                                          <a:latin typeface="Cambria Math" panose="02040503050406030204" pitchFamily="18" charset="0"/>
                                        </a:rPr>
                                        <m:t>𝑥</m:t>
                                      </m:r>
                                    </m:e>
                                  </m:d>
                                </m:e>
                              </m:func>
                            </m:e>
                          </m:func>
                        </m:e>
                      </m:func>
                    </m:oMath>
                  </m:oMathPara>
                </a14:m>
                <a:endParaRPr lang="en-US" sz="1300" dirty="0">
                  <a:solidFill>
                    <a:schemeClr val="tx2"/>
                  </a:solidFill>
                </a:endParaRPr>
              </a:p>
              <a:p>
                <a:r>
                  <a:rPr lang="en-US" sz="1300" dirty="0">
                    <a:solidFill>
                      <a:schemeClr val="tx2"/>
                    </a:solidFill>
                    <a:effectLst/>
                    <a:latin typeface="Arial" panose="020B0604020202020204" pitchFamily="34" charset="0"/>
                  </a:rPr>
                  <a:t>During training, we are</a:t>
                </a:r>
                <a:br>
                  <a:rPr lang="en-US" sz="1300" dirty="0">
                    <a:solidFill>
                      <a:schemeClr val="tx2"/>
                    </a:solidFill>
                  </a:rPr>
                </a:br>
                <a:r>
                  <a:rPr lang="en-US" sz="1300" dirty="0" err="1">
                    <a:solidFill>
                      <a:schemeClr val="tx2"/>
                    </a:solidFill>
                    <a:effectLst/>
                    <a:latin typeface="Arial" panose="020B0604020202020204" pitchFamily="34" charset="0"/>
                  </a:rPr>
                  <a:t>minimising</a:t>
                </a:r>
                <a:r>
                  <a:rPr lang="en-US" sz="1300" dirty="0">
                    <a:solidFill>
                      <a:schemeClr val="tx2"/>
                    </a:solidFill>
                    <a:effectLst/>
                    <a:latin typeface="Arial" panose="020B0604020202020204" pitchFamily="34" charset="0"/>
                  </a:rPr>
                  <a:t> the loss function</a:t>
                </a:r>
                <a:r>
                  <a:rPr lang="en-US" sz="1300" dirty="0">
                    <a:solidFill>
                      <a:schemeClr val="tx2"/>
                    </a:solidFill>
                  </a:rPr>
                  <a:t>= MSE (output – input) +KL(</a:t>
                </a:r>
                <a:r>
                  <a:rPr lang="en-US" sz="1300" dirty="0" err="1">
                    <a:solidFill>
                      <a:schemeClr val="tx2"/>
                    </a:solidFill>
                  </a:rPr>
                  <a:t>myu</a:t>
                </a:r>
                <a:r>
                  <a:rPr lang="en-US" sz="1300" dirty="0">
                    <a:solidFill>
                      <a:schemeClr val="tx2"/>
                    </a:solidFill>
                  </a:rPr>
                  <a:t>, sigma)</a:t>
                </a:r>
              </a:p>
            </p:txBody>
          </p:sp>
        </mc:Choice>
        <mc:Fallback xmlns="">
          <p:sp>
            <p:nvSpPr>
              <p:cNvPr id="3" name="Content Placeholder 2"/>
              <p:cNvSpPr>
                <a:spLocks noGrp="1" noRot="1" noChangeAspect="1" noMove="1" noResize="1" noEditPoints="1" noAdjustHandles="1" noChangeArrowheads="1" noChangeShapeType="1" noTextEdit="1"/>
              </p:cNvSpPr>
              <p:nvPr>
                <p:ph idx="1"/>
              </p:nvPr>
            </p:nvSpPr>
            <p:spPr>
              <a:xfrm>
                <a:off x="804672" y="2421683"/>
                <a:ext cx="4765949" cy="3353476"/>
              </a:xfrm>
              <a:blipFill>
                <a:blip r:embed="rId3"/>
                <a:stretch>
                  <a:fillRect t="-727"/>
                </a:stretch>
              </a:blipFill>
            </p:spPr>
            <p:txBody>
              <a:bodyPr/>
              <a:lstStyle/>
              <a:p>
                <a:r>
                  <a:rPr lang="en-US">
                    <a:noFill/>
                  </a:rPr>
                  <a:t> </a:t>
                </a:r>
              </a:p>
            </p:txBody>
          </p:sp>
        </mc:Fallback>
      </mc:AlternateContent>
      <p:grpSp>
        <p:nvGrpSpPr>
          <p:cNvPr id="14" name="Group 13">
            <a:extLst>
              <a:ext uri="{FF2B5EF4-FFF2-40B4-BE49-F238E27FC236}">
                <a16:creationId xmlns:a16="http://schemas.microsoft.com/office/drawing/2014/main" id="{DD354807-230F-4402-B1B9-F733A8F1F19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818240" y="-16714"/>
            <a:ext cx="6373761" cy="6874714"/>
            <a:chOff x="5818240" y="-1"/>
            <a:chExt cx="6373761" cy="6874714"/>
          </a:xfrm>
        </p:grpSpPr>
        <p:sp>
          <p:nvSpPr>
            <p:cNvPr id="15" name="Freeform: Shape 14">
              <a:extLst>
                <a:ext uri="{FF2B5EF4-FFF2-40B4-BE49-F238E27FC236}">
                  <a16:creationId xmlns:a16="http://schemas.microsoft.com/office/drawing/2014/main" id="{BF5A6F4A-CE87-4D5C-9382-8167967CE81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18240" y="-1"/>
              <a:ext cx="6373761" cy="6874714"/>
            </a:xfrm>
            <a:custGeom>
              <a:avLst/>
              <a:gdLst>
                <a:gd name="connsiteX0" fmla="*/ 6373761 w 6373761"/>
                <a:gd name="connsiteY0" fmla="*/ 5771297 h 6874714"/>
                <a:gd name="connsiteX1" fmla="*/ 6373761 w 6373761"/>
                <a:gd name="connsiteY1" fmla="*/ 6247960 h 6874714"/>
                <a:gd name="connsiteX2" fmla="*/ 6235932 w 6373761"/>
                <a:gd name="connsiteY2" fmla="*/ 6361930 h 6874714"/>
                <a:gd name="connsiteX3" fmla="*/ 5960375 w 6373761"/>
                <a:gd name="connsiteY3" fmla="*/ 6587489 h 6874714"/>
                <a:gd name="connsiteX4" fmla="*/ 5822907 w 6373761"/>
                <a:gd name="connsiteY4" fmla="*/ 6701871 h 6874714"/>
                <a:gd name="connsiteX5" fmla="*/ 5681115 w 6373761"/>
                <a:gd name="connsiteY5" fmla="*/ 6816896 h 6874714"/>
                <a:gd name="connsiteX6" fmla="*/ 5604096 w 6373761"/>
                <a:gd name="connsiteY6" fmla="*/ 6874714 h 6874714"/>
                <a:gd name="connsiteX7" fmla="*/ 4878485 w 6373761"/>
                <a:gd name="connsiteY7" fmla="*/ 6874714 h 6874714"/>
                <a:gd name="connsiteX8" fmla="*/ 5006014 w 6373761"/>
                <a:gd name="connsiteY8" fmla="*/ 6800200 h 6874714"/>
                <a:gd name="connsiteX9" fmla="*/ 5149855 w 6373761"/>
                <a:gd name="connsiteY9" fmla="*/ 6707667 h 6874714"/>
                <a:gd name="connsiteX10" fmla="*/ 5431866 w 6373761"/>
                <a:gd name="connsiteY10" fmla="*/ 6506210 h 6874714"/>
                <a:gd name="connsiteX11" fmla="*/ 5571036 w 6373761"/>
                <a:gd name="connsiteY11" fmla="*/ 6399557 h 6874714"/>
                <a:gd name="connsiteX12" fmla="*/ 5711649 w 6373761"/>
                <a:gd name="connsiteY12" fmla="*/ 6288912 h 6874714"/>
                <a:gd name="connsiteX13" fmla="*/ 6276589 w 6373761"/>
                <a:gd name="connsiteY13" fmla="*/ 5852379 h 6874714"/>
                <a:gd name="connsiteX14" fmla="*/ 3975975 w 6373761"/>
                <a:gd name="connsiteY14" fmla="*/ 263 h 6874714"/>
                <a:gd name="connsiteX15" fmla="*/ 4350473 w 6373761"/>
                <a:gd name="connsiteY15" fmla="*/ 24963 h 6874714"/>
                <a:gd name="connsiteX16" fmla="*/ 5077909 w 6373761"/>
                <a:gd name="connsiteY16" fmla="*/ 189450 h 6874714"/>
                <a:gd name="connsiteX17" fmla="*/ 5746507 w 6373761"/>
                <a:gd name="connsiteY17" fmla="*/ 505804 h 6874714"/>
                <a:gd name="connsiteX18" fmla="*/ 6322456 w 6373761"/>
                <a:gd name="connsiteY18" fmla="*/ 956633 h 6874714"/>
                <a:gd name="connsiteX19" fmla="*/ 6373761 w 6373761"/>
                <a:gd name="connsiteY19" fmla="*/ 1011863 h 6874714"/>
                <a:gd name="connsiteX20" fmla="*/ 6373761 w 6373761"/>
                <a:gd name="connsiteY20" fmla="*/ 1185075 h 6874714"/>
                <a:gd name="connsiteX21" fmla="*/ 6359489 w 6373761"/>
                <a:gd name="connsiteY21" fmla="*/ 1169497 h 6874714"/>
                <a:gd name="connsiteX22" fmla="*/ 6233869 w 6373761"/>
                <a:gd name="connsiteY22" fmla="*/ 1047442 h 6874714"/>
                <a:gd name="connsiteX23" fmla="*/ 5961423 w 6373761"/>
                <a:gd name="connsiteY23" fmla="*/ 827953 h 6874714"/>
                <a:gd name="connsiteX24" fmla="*/ 5663555 w 6373761"/>
                <a:gd name="connsiteY24" fmla="*/ 645304 h 6874714"/>
                <a:gd name="connsiteX25" fmla="*/ 5013827 w 6373761"/>
                <a:gd name="connsiteY25" fmla="*/ 397863 h 6874714"/>
                <a:gd name="connsiteX26" fmla="*/ 4327409 w 6373761"/>
                <a:gd name="connsiteY26" fmla="*/ 302545 h 6874714"/>
                <a:gd name="connsiteX27" fmla="*/ 3639939 w 6373761"/>
                <a:gd name="connsiteY27" fmla="*/ 338868 h 6874714"/>
                <a:gd name="connsiteX28" fmla="*/ 3302495 w 6373761"/>
                <a:gd name="connsiteY28" fmla="*/ 403659 h 6874714"/>
                <a:gd name="connsiteX29" fmla="*/ 2971604 w 6373761"/>
                <a:gd name="connsiteY29" fmla="*/ 496273 h 6874714"/>
                <a:gd name="connsiteX30" fmla="*/ 2648706 w 6373761"/>
                <a:gd name="connsiteY30" fmla="*/ 614389 h 6874714"/>
                <a:gd name="connsiteX31" fmla="*/ 2335374 w 6373761"/>
                <a:gd name="connsiteY31" fmla="*/ 757109 h 6874714"/>
                <a:gd name="connsiteX32" fmla="*/ 1741342 w 6373761"/>
                <a:gd name="connsiteY32" fmla="*/ 1107725 h 6874714"/>
                <a:gd name="connsiteX33" fmla="*/ 1600861 w 6373761"/>
                <a:gd name="connsiteY33" fmla="*/ 1208710 h 6874714"/>
                <a:gd name="connsiteX34" fmla="*/ 1531799 w 6373761"/>
                <a:gd name="connsiteY34" fmla="*/ 1260879 h 6874714"/>
                <a:gd name="connsiteX35" fmla="*/ 1463655 w 6373761"/>
                <a:gd name="connsiteY35" fmla="*/ 1314333 h 6874714"/>
                <a:gd name="connsiteX36" fmla="*/ 1200777 w 6373761"/>
                <a:gd name="connsiteY36" fmla="*/ 1541166 h 6874714"/>
                <a:gd name="connsiteX37" fmla="*/ 731501 w 6373761"/>
                <a:gd name="connsiteY37" fmla="*/ 2055754 h 6874714"/>
                <a:gd name="connsiteX38" fmla="*/ 531393 w 6373761"/>
                <a:gd name="connsiteY38" fmla="*/ 2342739 h 6874714"/>
                <a:gd name="connsiteX39" fmla="*/ 361033 w 6373761"/>
                <a:gd name="connsiteY39" fmla="*/ 2649046 h 6874714"/>
                <a:gd name="connsiteX40" fmla="*/ 323292 w 6373761"/>
                <a:gd name="connsiteY40" fmla="*/ 2728263 h 6874714"/>
                <a:gd name="connsiteX41" fmla="*/ 304945 w 6373761"/>
                <a:gd name="connsiteY41" fmla="*/ 2768193 h 6874714"/>
                <a:gd name="connsiteX42" fmla="*/ 287516 w 6373761"/>
                <a:gd name="connsiteY42" fmla="*/ 2808510 h 6874714"/>
                <a:gd name="connsiteX43" fmla="*/ 254230 w 6373761"/>
                <a:gd name="connsiteY43" fmla="*/ 2889788 h 6874714"/>
                <a:gd name="connsiteX44" fmla="*/ 223042 w 6373761"/>
                <a:gd name="connsiteY44" fmla="*/ 2971968 h 6874714"/>
                <a:gd name="connsiteX45" fmla="*/ 121611 w 6373761"/>
                <a:gd name="connsiteY45" fmla="*/ 3308544 h 6874714"/>
                <a:gd name="connsiteX46" fmla="*/ 39314 w 6373761"/>
                <a:gd name="connsiteY46" fmla="*/ 4005912 h 6874714"/>
                <a:gd name="connsiteX47" fmla="*/ 73910 w 6373761"/>
                <a:gd name="connsiteY47" fmla="*/ 4354081 h 6874714"/>
                <a:gd name="connsiteX48" fmla="*/ 179534 w 6373761"/>
                <a:gd name="connsiteY48" fmla="*/ 4687050 h 6874714"/>
                <a:gd name="connsiteX49" fmla="*/ 215964 w 6373761"/>
                <a:gd name="connsiteY49" fmla="*/ 4766654 h 6874714"/>
                <a:gd name="connsiteX50" fmla="*/ 256457 w 6373761"/>
                <a:gd name="connsiteY50" fmla="*/ 4844455 h 6874714"/>
                <a:gd name="connsiteX51" fmla="*/ 346225 w 6373761"/>
                <a:gd name="connsiteY51" fmla="*/ 4995290 h 6874714"/>
                <a:gd name="connsiteX52" fmla="*/ 445296 w 6373761"/>
                <a:gd name="connsiteY52" fmla="*/ 5140971 h 6874714"/>
                <a:gd name="connsiteX53" fmla="*/ 551443 w 6373761"/>
                <a:gd name="connsiteY53" fmla="*/ 5282531 h 6874714"/>
                <a:gd name="connsiteX54" fmla="*/ 772387 w 6373761"/>
                <a:gd name="connsiteY54" fmla="*/ 5562561 h 6874714"/>
                <a:gd name="connsiteX55" fmla="*/ 882858 w 6373761"/>
                <a:gd name="connsiteY55" fmla="*/ 5704507 h 6874714"/>
                <a:gd name="connsiteX56" fmla="*/ 990316 w 6373761"/>
                <a:gd name="connsiteY56" fmla="*/ 5848258 h 6874714"/>
                <a:gd name="connsiteX57" fmla="*/ 1097774 w 6373761"/>
                <a:gd name="connsiteY57" fmla="*/ 5987114 h 6874714"/>
                <a:gd name="connsiteX58" fmla="*/ 1210080 w 6373761"/>
                <a:gd name="connsiteY58" fmla="*/ 6121203 h 6874714"/>
                <a:gd name="connsiteX59" fmla="*/ 1448192 w 6373761"/>
                <a:gd name="connsiteY59" fmla="*/ 6374054 h 6874714"/>
                <a:gd name="connsiteX60" fmla="*/ 1982991 w 6373761"/>
                <a:gd name="connsiteY60" fmla="*/ 6796158 h 6874714"/>
                <a:gd name="connsiteX61" fmla="*/ 2118475 w 6373761"/>
                <a:gd name="connsiteY61" fmla="*/ 6874714 h 6874714"/>
                <a:gd name="connsiteX62" fmla="*/ 1569874 w 6373761"/>
                <a:gd name="connsiteY62" fmla="*/ 6874714 h 6874714"/>
                <a:gd name="connsiteX63" fmla="*/ 1507802 w 6373761"/>
                <a:gd name="connsiteY63" fmla="*/ 6817815 h 6874714"/>
                <a:gd name="connsiteX64" fmla="*/ 1256865 w 6373761"/>
                <a:gd name="connsiteY64" fmla="*/ 6543437 h 6874714"/>
                <a:gd name="connsiteX65" fmla="*/ 1038410 w 6373761"/>
                <a:gd name="connsiteY65" fmla="*/ 6248722 h 6874714"/>
                <a:gd name="connsiteX66" fmla="*/ 845380 w 6373761"/>
                <a:gd name="connsiteY66" fmla="*/ 5941386 h 6874714"/>
                <a:gd name="connsiteX67" fmla="*/ 755351 w 6373761"/>
                <a:gd name="connsiteY67" fmla="*/ 5788877 h 6874714"/>
                <a:gd name="connsiteX68" fmla="*/ 661784 w 6373761"/>
                <a:gd name="connsiteY68" fmla="*/ 5638944 h 6874714"/>
                <a:gd name="connsiteX69" fmla="*/ 466525 w 6373761"/>
                <a:gd name="connsiteY69" fmla="*/ 5340366 h 6874714"/>
                <a:gd name="connsiteX70" fmla="*/ 370992 w 6373761"/>
                <a:gd name="connsiteY70" fmla="*/ 5188502 h 6874714"/>
                <a:gd name="connsiteX71" fmla="*/ 280046 w 6373761"/>
                <a:gd name="connsiteY71" fmla="*/ 5033287 h 6874714"/>
                <a:gd name="connsiteX72" fmla="*/ 126853 w 6373761"/>
                <a:gd name="connsiteY72" fmla="*/ 4707660 h 6874714"/>
                <a:gd name="connsiteX73" fmla="*/ 30272 w 6373761"/>
                <a:gd name="connsiteY73" fmla="*/ 4362068 h 6874714"/>
                <a:gd name="connsiteX74" fmla="*/ 0 w 6373761"/>
                <a:gd name="connsiteY74" fmla="*/ 4005912 h 6874714"/>
                <a:gd name="connsiteX75" fmla="*/ 270480 w 6373761"/>
                <a:gd name="connsiteY75" fmla="*/ 2610532 h 6874714"/>
                <a:gd name="connsiteX76" fmla="*/ 415942 w 6373761"/>
                <a:gd name="connsiteY76" fmla="*/ 2280526 h 6874714"/>
                <a:gd name="connsiteX77" fmla="*/ 590102 w 6373761"/>
                <a:gd name="connsiteY77" fmla="*/ 1962626 h 6874714"/>
                <a:gd name="connsiteX78" fmla="*/ 1020719 w 6373761"/>
                <a:gd name="connsiteY78" fmla="*/ 1373070 h 6874714"/>
                <a:gd name="connsiteX79" fmla="*/ 1275080 w 6373761"/>
                <a:gd name="connsiteY79" fmla="*/ 1107081 h 6874714"/>
                <a:gd name="connsiteX80" fmla="*/ 1342437 w 6373761"/>
                <a:gd name="connsiteY80" fmla="*/ 1043965 h 6874714"/>
                <a:gd name="connsiteX81" fmla="*/ 1411106 w 6373761"/>
                <a:gd name="connsiteY81" fmla="*/ 982138 h 6874714"/>
                <a:gd name="connsiteX82" fmla="*/ 1553029 w 6373761"/>
                <a:gd name="connsiteY82" fmla="*/ 863376 h 6874714"/>
                <a:gd name="connsiteX83" fmla="*/ 2173401 w 6373761"/>
                <a:gd name="connsiteY83" fmla="*/ 454409 h 6874714"/>
                <a:gd name="connsiteX84" fmla="*/ 3599708 w 6373761"/>
                <a:gd name="connsiteY84" fmla="*/ 16332 h 6874714"/>
                <a:gd name="connsiteX85" fmla="*/ 3975975 w 6373761"/>
                <a:gd name="connsiteY85" fmla="*/ 263 h 687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73761" h="6874714">
                  <a:moveTo>
                    <a:pt x="6373761" y="5771297"/>
                  </a:moveTo>
                  <a:lnTo>
                    <a:pt x="6373761" y="6247960"/>
                  </a:lnTo>
                  <a:lnTo>
                    <a:pt x="6235932" y="6361930"/>
                  </a:lnTo>
                  <a:cubicBezTo>
                    <a:pt x="6143250" y="6437460"/>
                    <a:pt x="6051059" y="6512200"/>
                    <a:pt x="5960375" y="6587489"/>
                  </a:cubicBezTo>
                  <a:lnTo>
                    <a:pt x="5822907" y="6701871"/>
                  </a:lnTo>
                  <a:cubicBezTo>
                    <a:pt x="5776123" y="6740385"/>
                    <a:pt x="5729079" y="6778899"/>
                    <a:pt x="5681115" y="6816896"/>
                  </a:cubicBezTo>
                  <a:lnTo>
                    <a:pt x="5604096" y="6874714"/>
                  </a:lnTo>
                  <a:lnTo>
                    <a:pt x="4878485" y="6874714"/>
                  </a:lnTo>
                  <a:lnTo>
                    <a:pt x="5006014" y="6800200"/>
                  </a:lnTo>
                  <a:cubicBezTo>
                    <a:pt x="5054354" y="6770429"/>
                    <a:pt x="5102285" y="6739483"/>
                    <a:pt x="5149855" y="6707667"/>
                  </a:cubicBezTo>
                  <a:cubicBezTo>
                    <a:pt x="5244993" y="6643906"/>
                    <a:pt x="5338561" y="6576025"/>
                    <a:pt x="5431866" y="6506210"/>
                  </a:cubicBezTo>
                  <a:cubicBezTo>
                    <a:pt x="5478386" y="6471304"/>
                    <a:pt x="5524777" y="6435495"/>
                    <a:pt x="5571036" y="6399557"/>
                  </a:cubicBezTo>
                  <a:lnTo>
                    <a:pt x="5711649" y="6288912"/>
                  </a:lnTo>
                  <a:cubicBezTo>
                    <a:pt x="5902059" y="6140395"/>
                    <a:pt x="6093257" y="5998320"/>
                    <a:pt x="6276589" y="5852379"/>
                  </a:cubicBezTo>
                  <a:close/>
                  <a:moveTo>
                    <a:pt x="3975975" y="263"/>
                  </a:moveTo>
                  <a:cubicBezTo>
                    <a:pt x="4101550" y="1809"/>
                    <a:pt x="4226830" y="10149"/>
                    <a:pt x="4350473" y="24963"/>
                  </a:cubicBezTo>
                  <a:cubicBezTo>
                    <a:pt x="4598149" y="54846"/>
                    <a:pt x="4842943" y="108687"/>
                    <a:pt x="5077909" y="189450"/>
                  </a:cubicBezTo>
                  <a:cubicBezTo>
                    <a:pt x="5312876" y="269955"/>
                    <a:pt x="5537357" y="376867"/>
                    <a:pt x="5746507" y="505804"/>
                  </a:cubicBezTo>
                  <a:cubicBezTo>
                    <a:pt x="5955527" y="634999"/>
                    <a:pt x="6148688" y="786864"/>
                    <a:pt x="6322456" y="956633"/>
                  </a:cubicBezTo>
                  <a:lnTo>
                    <a:pt x="6373761" y="1011863"/>
                  </a:lnTo>
                  <a:lnTo>
                    <a:pt x="6373761" y="1185075"/>
                  </a:lnTo>
                  <a:lnTo>
                    <a:pt x="6359489" y="1169497"/>
                  </a:lnTo>
                  <a:cubicBezTo>
                    <a:pt x="6318811" y="1127602"/>
                    <a:pt x="6276917" y="1086890"/>
                    <a:pt x="6233869" y="1047442"/>
                  </a:cubicBezTo>
                  <a:cubicBezTo>
                    <a:pt x="6147509" y="968870"/>
                    <a:pt x="6056431" y="895448"/>
                    <a:pt x="5961423" y="827953"/>
                  </a:cubicBezTo>
                  <a:cubicBezTo>
                    <a:pt x="5865891" y="761102"/>
                    <a:pt x="5766688" y="699403"/>
                    <a:pt x="5663555" y="645304"/>
                  </a:cubicBezTo>
                  <a:cubicBezTo>
                    <a:pt x="5457943" y="535816"/>
                    <a:pt x="5238703" y="453894"/>
                    <a:pt x="5013827" y="397863"/>
                  </a:cubicBezTo>
                  <a:cubicBezTo>
                    <a:pt x="4788953" y="341703"/>
                    <a:pt x="4558442" y="310917"/>
                    <a:pt x="4327409" y="302545"/>
                  </a:cubicBezTo>
                  <a:cubicBezTo>
                    <a:pt x="4096111" y="293012"/>
                    <a:pt x="3867174" y="305893"/>
                    <a:pt x="3639939" y="338868"/>
                  </a:cubicBezTo>
                  <a:cubicBezTo>
                    <a:pt x="3526585" y="355999"/>
                    <a:pt x="3413885" y="377254"/>
                    <a:pt x="3302495" y="403659"/>
                  </a:cubicBezTo>
                  <a:cubicBezTo>
                    <a:pt x="3191107" y="430451"/>
                    <a:pt x="3080634" y="460978"/>
                    <a:pt x="2971604" y="496273"/>
                  </a:cubicBezTo>
                  <a:cubicBezTo>
                    <a:pt x="2862573" y="531437"/>
                    <a:pt x="2754854" y="570852"/>
                    <a:pt x="2648706" y="614389"/>
                  </a:cubicBezTo>
                  <a:cubicBezTo>
                    <a:pt x="2542690" y="658056"/>
                    <a:pt x="2438114" y="705714"/>
                    <a:pt x="2335374" y="757109"/>
                  </a:cubicBezTo>
                  <a:cubicBezTo>
                    <a:pt x="2129894" y="859769"/>
                    <a:pt x="1931228" y="976855"/>
                    <a:pt x="1741342" y="1107725"/>
                  </a:cubicBezTo>
                  <a:cubicBezTo>
                    <a:pt x="1694035" y="1140571"/>
                    <a:pt x="1646858" y="1173933"/>
                    <a:pt x="1600861" y="1208710"/>
                  </a:cubicBezTo>
                  <a:cubicBezTo>
                    <a:pt x="1577535" y="1225713"/>
                    <a:pt x="1554732" y="1243361"/>
                    <a:pt x="1531799" y="1260879"/>
                  </a:cubicBezTo>
                  <a:cubicBezTo>
                    <a:pt x="1508735" y="1278267"/>
                    <a:pt x="1486064" y="1296171"/>
                    <a:pt x="1463655" y="1314333"/>
                  </a:cubicBezTo>
                  <a:cubicBezTo>
                    <a:pt x="1373627" y="1386853"/>
                    <a:pt x="1285564" y="1462077"/>
                    <a:pt x="1200777" y="1541166"/>
                  </a:cubicBezTo>
                  <a:cubicBezTo>
                    <a:pt x="1030810" y="1698827"/>
                    <a:pt x="873161" y="1870785"/>
                    <a:pt x="731501" y="2055754"/>
                  </a:cubicBezTo>
                  <a:cubicBezTo>
                    <a:pt x="660734" y="2148239"/>
                    <a:pt x="593771" y="2243944"/>
                    <a:pt x="531393" y="2342739"/>
                  </a:cubicBezTo>
                  <a:cubicBezTo>
                    <a:pt x="470063" y="2442050"/>
                    <a:pt x="412140" y="2543810"/>
                    <a:pt x="361033" y="2649046"/>
                  </a:cubicBezTo>
                  <a:cubicBezTo>
                    <a:pt x="347798" y="2675194"/>
                    <a:pt x="335479" y="2701728"/>
                    <a:pt x="323292" y="2728263"/>
                  </a:cubicBezTo>
                  <a:lnTo>
                    <a:pt x="304945" y="2768193"/>
                  </a:lnTo>
                  <a:lnTo>
                    <a:pt x="287516" y="2808510"/>
                  </a:lnTo>
                  <a:cubicBezTo>
                    <a:pt x="276115" y="2835432"/>
                    <a:pt x="264583" y="2862352"/>
                    <a:pt x="254230" y="2889788"/>
                  </a:cubicBezTo>
                  <a:cubicBezTo>
                    <a:pt x="243877" y="2917224"/>
                    <a:pt x="232477" y="2944274"/>
                    <a:pt x="223042" y="2971968"/>
                  </a:cubicBezTo>
                  <a:cubicBezTo>
                    <a:pt x="182679" y="3081970"/>
                    <a:pt x="148475" y="3194291"/>
                    <a:pt x="121611" y="3308544"/>
                  </a:cubicBezTo>
                  <a:cubicBezTo>
                    <a:pt x="67096" y="3536534"/>
                    <a:pt x="39183" y="3771224"/>
                    <a:pt x="39314" y="4005912"/>
                  </a:cubicBezTo>
                  <a:cubicBezTo>
                    <a:pt x="39969" y="4122871"/>
                    <a:pt x="51109" y="4239571"/>
                    <a:pt x="73910" y="4354081"/>
                  </a:cubicBezTo>
                  <a:cubicBezTo>
                    <a:pt x="97892" y="4468334"/>
                    <a:pt x="132619" y="4580140"/>
                    <a:pt x="179534" y="4687050"/>
                  </a:cubicBezTo>
                  <a:cubicBezTo>
                    <a:pt x="190673" y="4713972"/>
                    <a:pt x="203647" y="4740249"/>
                    <a:pt x="215964" y="4766654"/>
                  </a:cubicBezTo>
                  <a:cubicBezTo>
                    <a:pt x="229332" y="4792674"/>
                    <a:pt x="242043" y="4818950"/>
                    <a:pt x="256457" y="4844455"/>
                  </a:cubicBezTo>
                  <a:cubicBezTo>
                    <a:pt x="283978" y="4895978"/>
                    <a:pt x="314642" y="4945956"/>
                    <a:pt x="346225" y="4995290"/>
                  </a:cubicBezTo>
                  <a:cubicBezTo>
                    <a:pt x="377676" y="5044752"/>
                    <a:pt x="411355" y="5092926"/>
                    <a:pt x="445296" y="5140971"/>
                  </a:cubicBezTo>
                  <a:cubicBezTo>
                    <a:pt x="479760" y="5188630"/>
                    <a:pt x="515537" y="5235645"/>
                    <a:pt x="551443" y="5282531"/>
                  </a:cubicBezTo>
                  <a:cubicBezTo>
                    <a:pt x="623387" y="5376434"/>
                    <a:pt x="698608" y="5468402"/>
                    <a:pt x="772387" y="5562561"/>
                  </a:cubicBezTo>
                  <a:cubicBezTo>
                    <a:pt x="809472" y="5609448"/>
                    <a:pt x="846428" y="5656719"/>
                    <a:pt x="882858" y="5704507"/>
                  </a:cubicBezTo>
                  <a:cubicBezTo>
                    <a:pt x="919159" y="5751909"/>
                    <a:pt x="955196" y="5802273"/>
                    <a:pt x="990316" y="5848258"/>
                  </a:cubicBezTo>
                  <a:cubicBezTo>
                    <a:pt x="1025175" y="5895402"/>
                    <a:pt x="1061736" y="5941129"/>
                    <a:pt x="1097774" y="5987114"/>
                  </a:cubicBezTo>
                  <a:cubicBezTo>
                    <a:pt x="1134860" y="6032326"/>
                    <a:pt x="1171684" y="6077536"/>
                    <a:pt x="1210080" y="6121203"/>
                  </a:cubicBezTo>
                  <a:cubicBezTo>
                    <a:pt x="1286350" y="6209051"/>
                    <a:pt x="1365632" y="6293677"/>
                    <a:pt x="1448192" y="6374054"/>
                  </a:cubicBezTo>
                  <a:cubicBezTo>
                    <a:pt x="1613572" y="6534420"/>
                    <a:pt x="1792057" y="6677526"/>
                    <a:pt x="1982991" y="6796158"/>
                  </a:cubicBezTo>
                  <a:lnTo>
                    <a:pt x="2118475" y="6874714"/>
                  </a:lnTo>
                  <a:lnTo>
                    <a:pt x="1569874" y="6874714"/>
                  </a:lnTo>
                  <a:lnTo>
                    <a:pt x="1507802" y="6817815"/>
                  </a:lnTo>
                  <a:cubicBezTo>
                    <a:pt x="1418412" y="6730595"/>
                    <a:pt x="1334903" y="6638562"/>
                    <a:pt x="1256865" y="6543437"/>
                  </a:cubicBezTo>
                  <a:cubicBezTo>
                    <a:pt x="1179155" y="6447861"/>
                    <a:pt x="1106817" y="6349194"/>
                    <a:pt x="1038410" y="6248722"/>
                  </a:cubicBezTo>
                  <a:cubicBezTo>
                    <a:pt x="969873" y="6148253"/>
                    <a:pt x="905922" y="6045592"/>
                    <a:pt x="845380" y="5941386"/>
                  </a:cubicBezTo>
                  <a:cubicBezTo>
                    <a:pt x="814453" y="5888704"/>
                    <a:pt x="786147" y="5839370"/>
                    <a:pt x="755351" y="5788877"/>
                  </a:cubicBezTo>
                  <a:cubicBezTo>
                    <a:pt x="724817" y="5738771"/>
                    <a:pt x="693760" y="5688665"/>
                    <a:pt x="661784" y="5638944"/>
                  </a:cubicBezTo>
                  <a:lnTo>
                    <a:pt x="466525" y="5340366"/>
                  </a:lnTo>
                  <a:cubicBezTo>
                    <a:pt x="434156" y="5290131"/>
                    <a:pt x="402181" y="5239639"/>
                    <a:pt x="370992" y="5188502"/>
                  </a:cubicBezTo>
                  <a:cubicBezTo>
                    <a:pt x="339803" y="5137364"/>
                    <a:pt x="308876" y="5086099"/>
                    <a:pt x="280046" y="5033287"/>
                  </a:cubicBezTo>
                  <a:cubicBezTo>
                    <a:pt x="222255" y="4928179"/>
                    <a:pt x="169181" y="4819982"/>
                    <a:pt x="126853" y="4707660"/>
                  </a:cubicBezTo>
                  <a:cubicBezTo>
                    <a:pt x="83739" y="4595725"/>
                    <a:pt x="51764" y="4479670"/>
                    <a:pt x="30272" y="4362068"/>
                  </a:cubicBezTo>
                  <a:cubicBezTo>
                    <a:pt x="9698" y="4244466"/>
                    <a:pt x="0" y="4125060"/>
                    <a:pt x="0" y="4005912"/>
                  </a:cubicBezTo>
                  <a:cubicBezTo>
                    <a:pt x="1704" y="3530867"/>
                    <a:pt x="95140" y="3057110"/>
                    <a:pt x="270480" y="2610532"/>
                  </a:cubicBezTo>
                  <a:cubicBezTo>
                    <a:pt x="314511" y="2498984"/>
                    <a:pt x="362212" y="2388466"/>
                    <a:pt x="415942" y="2280526"/>
                  </a:cubicBezTo>
                  <a:cubicBezTo>
                    <a:pt x="468884" y="2172197"/>
                    <a:pt x="527199" y="2066188"/>
                    <a:pt x="590102" y="1962626"/>
                  </a:cubicBezTo>
                  <a:cubicBezTo>
                    <a:pt x="716037" y="1755631"/>
                    <a:pt x="859794" y="1557653"/>
                    <a:pt x="1020719" y="1373070"/>
                  </a:cubicBezTo>
                  <a:cubicBezTo>
                    <a:pt x="1101575" y="1281101"/>
                    <a:pt x="1185969" y="1191838"/>
                    <a:pt x="1275080" y="1107081"/>
                  </a:cubicBezTo>
                  <a:cubicBezTo>
                    <a:pt x="1297227" y="1085699"/>
                    <a:pt x="1319504" y="1064575"/>
                    <a:pt x="1342437" y="1043965"/>
                  </a:cubicBezTo>
                  <a:cubicBezTo>
                    <a:pt x="1365240" y="1023226"/>
                    <a:pt x="1387648" y="1002102"/>
                    <a:pt x="1411106" y="982138"/>
                  </a:cubicBezTo>
                  <a:cubicBezTo>
                    <a:pt x="1457497" y="941563"/>
                    <a:pt x="1505065" y="902276"/>
                    <a:pt x="1553029" y="863376"/>
                  </a:cubicBezTo>
                  <a:cubicBezTo>
                    <a:pt x="1745798" y="708806"/>
                    <a:pt x="1954030" y="571882"/>
                    <a:pt x="2173401" y="454409"/>
                  </a:cubicBezTo>
                  <a:cubicBezTo>
                    <a:pt x="2612013" y="219334"/>
                    <a:pt x="3099505" y="65666"/>
                    <a:pt x="3599708" y="16332"/>
                  </a:cubicBezTo>
                  <a:cubicBezTo>
                    <a:pt x="3724530" y="3966"/>
                    <a:pt x="3850400" y="-1283"/>
                    <a:pt x="3975975" y="263"/>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61023DD2-2E6F-4419-B404-80F08460BE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65276" y="313387"/>
              <a:ext cx="6326724" cy="6561326"/>
            </a:xfrm>
            <a:custGeom>
              <a:avLst/>
              <a:gdLst>
                <a:gd name="connsiteX0" fmla="*/ 6326724 w 6326724"/>
                <a:gd name="connsiteY0" fmla="*/ 5020808 h 6561326"/>
                <a:gd name="connsiteX1" fmla="*/ 6326724 w 6326724"/>
                <a:gd name="connsiteY1" fmla="*/ 5698632 h 6561326"/>
                <a:gd name="connsiteX2" fmla="*/ 6067438 w 6326724"/>
                <a:gd name="connsiteY2" fmla="*/ 5902509 h 6561326"/>
                <a:gd name="connsiteX3" fmla="*/ 5799974 w 6326724"/>
                <a:gd name="connsiteY3" fmla="*/ 6102017 h 6561326"/>
                <a:gd name="connsiteX4" fmla="*/ 5665258 w 6326724"/>
                <a:gd name="connsiteY4" fmla="*/ 6202100 h 6561326"/>
                <a:gd name="connsiteX5" fmla="*/ 5526873 w 6326724"/>
                <a:gd name="connsiteY5" fmla="*/ 6302828 h 6561326"/>
                <a:gd name="connsiteX6" fmla="*/ 5385080 w 6326724"/>
                <a:gd name="connsiteY6" fmla="*/ 6402268 h 6561326"/>
                <a:gd name="connsiteX7" fmla="*/ 5238833 w 6326724"/>
                <a:gd name="connsiteY7" fmla="*/ 6498875 h 6561326"/>
                <a:gd name="connsiteX8" fmla="*/ 5138040 w 6326724"/>
                <a:gd name="connsiteY8" fmla="*/ 6561326 h 6561326"/>
                <a:gd name="connsiteX9" fmla="*/ 3946072 w 6326724"/>
                <a:gd name="connsiteY9" fmla="*/ 6561326 h 6561326"/>
                <a:gd name="connsiteX10" fmla="*/ 3976009 w 6326724"/>
                <a:gd name="connsiteY10" fmla="*/ 6555242 h 6561326"/>
                <a:gd name="connsiteX11" fmla="*/ 4404855 w 6326724"/>
                <a:gd name="connsiteY11" fmla="*/ 6399048 h 6561326"/>
                <a:gd name="connsiteX12" fmla="*/ 4938868 w 6326724"/>
                <a:gd name="connsiteY12" fmla="*/ 6072132 h 6561326"/>
                <a:gd name="connsiteX13" fmla="*/ 5068342 w 6326724"/>
                <a:gd name="connsiteY13" fmla="*/ 5976042 h 6561326"/>
                <a:gd name="connsiteX14" fmla="*/ 5197816 w 6326724"/>
                <a:gd name="connsiteY14" fmla="*/ 5876730 h 6561326"/>
                <a:gd name="connsiteX15" fmla="*/ 5460039 w 6326724"/>
                <a:gd name="connsiteY15" fmla="*/ 5670637 h 6561326"/>
                <a:gd name="connsiteX16" fmla="*/ 5999033 w 6326724"/>
                <a:gd name="connsiteY16" fmla="*/ 5271718 h 6561326"/>
                <a:gd name="connsiteX17" fmla="*/ 6258766 w 6326724"/>
                <a:gd name="connsiteY17" fmla="*/ 5077603 h 6561326"/>
                <a:gd name="connsiteX18" fmla="*/ 4139342 w 6326724"/>
                <a:gd name="connsiteY18" fmla="*/ 440 h 6561326"/>
                <a:gd name="connsiteX19" fmla="*/ 4315744 w 6326724"/>
                <a:gd name="connsiteY19" fmla="*/ 6808 h 6561326"/>
                <a:gd name="connsiteX20" fmla="*/ 5015400 w 6326724"/>
                <a:gd name="connsiteY20" fmla="*/ 113591 h 6561326"/>
                <a:gd name="connsiteX21" fmla="*/ 5681114 w 6326724"/>
                <a:gd name="connsiteY21" fmla="*/ 361418 h 6561326"/>
                <a:gd name="connsiteX22" fmla="*/ 6270952 w 6326724"/>
                <a:gd name="connsiteY22" fmla="*/ 755441 h 6561326"/>
                <a:gd name="connsiteX23" fmla="*/ 6326724 w 6326724"/>
                <a:gd name="connsiteY23" fmla="*/ 807432 h 6561326"/>
                <a:gd name="connsiteX24" fmla="*/ 6326724 w 6326724"/>
                <a:gd name="connsiteY24" fmla="*/ 1231565 h 6561326"/>
                <a:gd name="connsiteX25" fmla="*/ 6302093 w 6326724"/>
                <a:gd name="connsiteY25" fmla="*/ 1203002 h 6561326"/>
                <a:gd name="connsiteX26" fmla="*/ 6066914 w 6326724"/>
                <a:gd name="connsiteY26" fmla="*/ 989616 h 6561326"/>
                <a:gd name="connsiteX27" fmla="*/ 5533688 w 6326724"/>
                <a:gd name="connsiteY27" fmla="*/ 647242 h 6561326"/>
                <a:gd name="connsiteX28" fmla="*/ 4933626 w 6326724"/>
                <a:gd name="connsiteY28" fmla="*/ 432262 h 6561326"/>
                <a:gd name="connsiteX29" fmla="*/ 4296873 w 6326724"/>
                <a:gd name="connsiteY29" fmla="*/ 343126 h 6561326"/>
                <a:gd name="connsiteX30" fmla="*/ 3651602 w 6326724"/>
                <a:gd name="connsiteY30" fmla="*/ 365797 h 6561326"/>
                <a:gd name="connsiteX31" fmla="*/ 3018256 w 6326724"/>
                <a:gd name="connsiteY31" fmla="*/ 496666 h 6561326"/>
                <a:gd name="connsiteX32" fmla="*/ 2412429 w 6326724"/>
                <a:gd name="connsiteY32" fmla="*/ 724399 h 6561326"/>
                <a:gd name="connsiteX33" fmla="*/ 1329857 w 6326724"/>
                <a:gd name="connsiteY33" fmla="*/ 1424086 h 6561326"/>
                <a:gd name="connsiteX34" fmla="*/ 887314 w 6326724"/>
                <a:gd name="connsiteY34" fmla="*/ 1891015 h 6561326"/>
                <a:gd name="connsiteX35" fmla="*/ 537420 w 6326724"/>
                <a:gd name="connsiteY35" fmla="*/ 2427245 h 6561326"/>
                <a:gd name="connsiteX36" fmla="*/ 299965 w 6326724"/>
                <a:gd name="connsiteY36" fmla="*/ 3020021 h 6561326"/>
                <a:gd name="connsiteX37" fmla="*/ 213606 w 6326724"/>
                <a:gd name="connsiteY37" fmla="*/ 3651953 h 6561326"/>
                <a:gd name="connsiteX38" fmla="*/ 250036 w 6326724"/>
                <a:gd name="connsiteY38" fmla="*/ 3961352 h 6561326"/>
                <a:gd name="connsiteX39" fmla="*/ 357625 w 6326724"/>
                <a:gd name="connsiteY39" fmla="*/ 4250783 h 6561326"/>
                <a:gd name="connsiteX40" fmla="*/ 432715 w 6326724"/>
                <a:gd name="connsiteY40" fmla="*/ 4387063 h 6561326"/>
                <a:gd name="connsiteX41" fmla="*/ 518943 w 6326724"/>
                <a:gd name="connsiteY41" fmla="*/ 4518962 h 6561326"/>
                <a:gd name="connsiteX42" fmla="*/ 718133 w 6326724"/>
                <a:gd name="connsiteY42" fmla="*/ 4773874 h 6561326"/>
                <a:gd name="connsiteX43" fmla="*/ 933704 w 6326724"/>
                <a:gd name="connsiteY43" fmla="*/ 5030717 h 6561326"/>
                <a:gd name="connsiteX44" fmla="*/ 1040900 w 6326724"/>
                <a:gd name="connsiteY44" fmla="*/ 5164806 h 6561326"/>
                <a:gd name="connsiteX45" fmla="*/ 1092401 w 6326724"/>
                <a:gd name="connsiteY45" fmla="*/ 5230628 h 6561326"/>
                <a:gd name="connsiteX46" fmla="*/ 1142854 w 6326724"/>
                <a:gd name="connsiteY46" fmla="*/ 5293615 h 6561326"/>
                <a:gd name="connsiteX47" fmla="*/ 1576354 w 6326724"/>
                <a:gd name="connsiteY47" fmla="*/ 5759128 h 6561326"/>
                <a:gd name="connsiteX48" fmla="*/ 1806865 w 6326724"/>
                <a:gd name="connsiteY48" fmla="*/ 5968571 h 6561326"/>
                <a:gd name="connsiteX49" fmla="*/ 2048253 w 6326724"/>
                <a:gd name="connsiteY49" fmla="*/ 6161654 h 6561326"/>
                <a:gd name="connsiteX50" fmla="*/ 2587506 w 6326724"/>
                <a:gd name="connsiteY50" fmla="*/ 6467059 h 6561326"/>
                <a:gd name="connsiteX51" fmla="*/ 2889176 w 6326724"/>
                <a:gd name="connsiteY51" fmla="*/ 6553360 h 6561326"/>
                <a:gd name="connsiteX52" fmla="*/ 2929698 w 6326724"/>
                <a:gd name="connsiteY52" fmla="*/ 6561326 h 6561326"/>
                <a:gd name="connsiteX53" fmla="*/ 1816374 w 6326724"/>
                <a:gd name="connsiteY53" fmla="*/ 6561326 h 6561326"/>
                <a:gd name="connsiteX54" fmla="*/ 1787601 w 6326724"/>
                <a:gd name="connsiteY54" fmla="*/ 6545761 h 6561326"/>
                <a:gd name="connsiteX55" fmla="*/ 1225544 w 6326724"/>
                <a:gd name="connsiteY55" fmla="*/ 6094158 h 6561326"/>
                <a:gd name="connsiteX56" fmla="*/ 997654 w 6326724"/>
                <a:gd name="connsiteY56" fmla="*/ 5822374 h 6561326"/>
                <a:gd name="connsiteX57" fmla="*/ 798596 w 6326724"/>
                <a:gd name="connsiteY57" fmla="*/ 5534615 h 6561326"/>
                <a:gd name="connsiteX58" fmla="*/ 752075 w 6326724"/>
                <a:gd name="connsiteY58" fmla="*/ 5461324 h 6561326"/>
                <a:gd name="connsiteX59" fmla="*/ 707650 w 6326724"/>
                <a:gd name="connsiteY59" fmla="*/ 5390221 h 6561326"/>
                <a:gd name="connsiteX60" fmla="*/ 619980 w 6326724"/>
                <a:gd name="connsiteY60" fmla="*/ 5252396 h 6561326"/>
                <a:gd name="connsiteX61" fmla="*/ 438349 w 6326724"/>
                <a:gd name="connsiteY61" fmla="*/ 4970822 h 6561326"/>
                <a:gd name="connsiteX62" fmla="*/ 261044 w 6326724"/>
                <a:gd name="connsiteY62" fmla="*/ 4673145 h 6561326"/>
                <a:gd name="connsiteX63" fmla="*/ 181107 w 6326724"/>
                <a:gd name="connsiteY63" fmla="*/ 4515356 h 6561326"/>
                <a:gd name="connsiteX64" fmla="*/ 113224 w 6326724"/>
                <a:gd name="connsiteY64" fmla="*/ 4350223 h 6561326"/>
                <a:gd name="connsiteX65" fmla="*/ 61199 w 6326724"/>
                <a:gd name="connsiteY65" fmla="*/ 4178908 h 6561326"/>
                <a:gd name="connsiteX66" fmla="*/ 41804 w 6326724"/>
                <a:gd name="connsiteY66" fmla="*/ 4091577 h 6561326"/>
                <a:gd name="connsiteX67" fmla="*/ 33287 w 6326724"/>
                <a:gd name="connsiteY67" fmla="*/ 4047781 h 6561326"/>
                <a:gd name="connsiteX68" fmla="*/ 26209 w 6326724"/>
                <a:gd name="connsiteY68" fmla="*/ 4003858 h 6561326"/>
                <a:gd name="connsiteX69" fmla="*/ 0 w 6326724"/>
                <a:gd name="connsiteY69" fmla="*/ 3651953 h 6561326"/>
                <a:gd name="connsiteX70" fmla="*/ 72731 w 6326724"/>
                <a:gd name="connsiteY70" fmla="*/ 2966307 h 6561326"/>
                <a:gd name="connsiteX71" fmla="*/ 291316 w 6326724"/>
                <a:gd name="connsiteY71" fmla="*/ 2309385 h 6561326"/>
                <a:gd name="connsiteX72" fmla="*/ 1110878 w 6326724"/>
                <a:gd name="connsiteY72" fmla="*/ 1193776 h 6561326"/>
                <a:gd name="connsiteX73" fmla="*/ 1654327 w 6326724"/>
                <a:gd name="connsiteY73" fmla="*/ 756730 h 6561326"/>
                <a:gd name="connsiteX74" fmla="*/ 2261727 w 6326724"/>
                <a:gd name="connsiteY74" fmla="*/ 409720 h 6561326"/>
                <a:gd name="connsiteX75" fmla="*/ 3610060 w 6326724"/>
                <a:gd name="connsiteY75" fmla="*/ 27032 h 6561326"/>
                <a:gd name="connsiteX76" fmla="*/ 4139342 w 6326724"/>
                <a:gd name="connsiteY76" fmla="*/ 440 h 65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Lst>
              <a:rect l="l" t="t" r="r" b="b"/>
              <a:pathLst>
                <a:path w="6326724" h="6561326">
                  <a:moveTo>
                    <a:pt x="6326724" y="5020808"/>
                  </a:moveTo>
                  <a:lnTo>
                    <a:pt x="6326724" y="5698632"/>
                  </a:lnTo>
                  <a:lnTo>
                    <a:pt x="6067438" y="5902509"/>
                  </a:lnTo>
                  <a:cubicBezTo>
                    <a:pt x="5977868" y="5970407"/>
                    <a:pt x="5888364" y="6036453"/>
                    <a:pt x="5799974" y="6102017"/>
                  </a:cubicBezTo>
                  <a:lnTo>
                    <a:pt x="5665258" y="6202100"/>
                  </a:lnTo>
                  <a:cubicBezTo>
                    <a:pt x="5619654" y="6235719"/>
                    <a:pt x="5573656" y="6269596"/>
                    <a:pt x="5526873" y="6302828"/>
                  </a:cubicBezTo>
                  <a:cubicBezTo>
                    <a:pt x="5480220" y="6336189"/>
                    <a:pt x="5433044" y="6369423"/>
                    <a:pt x="5385080" y="6402268"/>
                  </a:cubicBezTo>
                  <a:cubicBezTo>
                    <a:pt x="5336988" y="6434857"/>
                    <a:pt x="5288500" y="6467187"/>
                    <a:pt x="5238833" y="6498875"/>
                  </a:cubicBezTo>
                  <a:lnTo>
                    <a:pt x="5138040" y="6561326"/>
                  </a:lnTo>
                  <a:lnTo>
                    <a:pt x="3946072" y="6561326"/>
                  </a:lnTo>
                  <a:lnTo>
                    <a:pt x="3976009" y="6555242"/>
                  </a:lnTo>
                  <a:cubicBezTo>
                    <a:pt x="4123712" y="6519227"/>
                    <a:pt x="4266863" y="6466383"/>
                    <a:pt x="4404855" y="6399048"/>
                  </a:cubicBezTo>
                  <a:cubicBezTo>
                    <a:pt x="4589500" y="6310299"/>
                    <a:pt x="4765232" y="6196690"/>
                    <a:pt x="4938868" y="6072132"/>
                  </a:cubicBezTo>
                  <a:cubicBezTo>
                    <a:pt x="4982245" y="6041089"/>
                    <a:pt x="5025359" y="6008630"/>
                    <a:pt x="5068342" y="5976042"/>
                  </a:cubicBezTo>
                  <a:cubicBezTo>
                    <a:pt x="5111588" y="5943453"/>
                    <a:pt x="5154702" y="5910349"/>
                    <a:pt x="5197816" y="5876730"/>
                  </a:cubicBezTo>
                  <a:lnTo>
                    <a:pt x="5460039" y="5670637"/>
                  </a:lnTo>
                  <a:cubicBezTo>
                    <a:pt x="5639966" y="5530365"/>
                    <a:pt x="5821596" y="5399753"/>
                    <a:pt x="5999033" y="5271718"/>
                  </a:cubicBezTo>
                  <a:cubicBezTo>
                    <a:pt x="6087686" y="5207700"/>
                    <a:pt x="6174667" y="5143360"/>
                    <a:pt x="6258766" y="5077603"/>
                  </a:cubicBezTo>
                  <a:close/>
                  <a:moveTo>
                    <a:pt x="4139342" y="440"/>
                  </a:moveTo>
                  <a:cubicBezTo>
                    <a:pt x="4198237" y="1301"/>
                    <a:pt x="4257068" y="3427"/>
                    <a:pt x="4315744" y="6808"/>
                  </a:cubicBezTo>
                  <a:cubicBezTo>
                    <a:pt x="4550841" y="20849"/>
                    <a:pt x="4785806" y="55240"/>
                    <a:pt x="5015400" y="113591"/>
                  </a:cubicBezTo>
                  <a:cubicBezTo>
                    <a:pt x="5244992" y="171812"/>
                    <a:pt x="5469212" y="254249"/>
                    <a:pt x="5681114" y="361418"/>
                  </a:cubicBezTo>
                  <a:cubicBezTo>
                    <a:pt x="5892754" y="468586"/>
                    <a:pt x="6093124" y="599584"/>
                    <a:pt x="6270952" y="755441"/>
                  </a:cubicBezTo>
                  <a:lnTo>
                    <a:pt x="6326724" y="807432"/>
                  </a:lnTo>
                  <a:lnTo>
                    <a:pt x="6326724" y="1231565"/>
                  </a:lnTo>
                  <a:lnTo>
                    <a:pt x="6302093" y="1203002"/>
                  </a:lnTo>
                  <a:cubicBezTo>
                    <a:pt x="6227937" y="1127247"/>
                    <a:pt x="6149211" y="1056081"/>
                    <a:pt x="6066914" y="989616"/>
                  </a:cubicBezTo>
                  <a:cubicBezTo>
                    <a:pt x="5902714" y="856299"/>
                    <a:pt x="5724360" y="740371"/>
                    <a:pt x="5533688" y="647242"/>
                  </a:cubicBezTo>
                  <a:cubicBezTo>
                    <a:pt x="5343146" y="553857"/>
                    <a:pt x="5141466" y="482239"/>
                    <a:pt x="4933626" y="432262"/>
                  </a:cubicBezTo>
                  <a:cubicBezTo>
                    <a:pt x="4725788" y="382156"/>
                    <a:pt x="4512182" y="353303"/>
                    <a:pt x="4296873" y="343126"/>
                  </a:cubicBezTo>
                  <a:cubicBezTo>
                    <a:pt x="4081172" y="332435"/>
                    <a:pt x="3865732" y="339520"/>
                    <a:pt x="3651602" y="365797"/>
                  </a:cubicBezTo>
                  <a:cubicBezTo>
                    <a:pt x="3437604" y="392202"/>
                    <a:pt x="3225572" y="436384"/>
                    <a:pt x="3018256" y="496666"/>
                  </a:cubicBezTo>
                  <a:cubicBezTo>
                    <a:pt x="2810809" y="556691"/>
                    <a:pt x="2608474" y="634362"/>
                    <a:pt x="2412429" y="724399"/>
                  </a:cubicBezTo>
                  <a:cubicBezTo>
                    <a:pt x="2019160" y="902541"/>
                    <a:pt x="1651969" y="1138775"/>
                    <a:pt x="1329857" y="1424086"/>
                  </a:cubicBezTo>
                  <a:cubicBezTo>
                    <a:pt x="1169326" y="1567192"/>
                    <a:pt x="1020588" y="1723307"/>
                    <a:pt x="887314" y="1891015"/>
                  </a:cubicBezTo>
                  <a:cubicBezTo>
                    <a:pt x="753778" y="2058466"/>
                    <a:pt x="635967" y="2238026"/>
                    <a:pt x="537420" y="2427245"/>
                  </a:cubicBezTo>
                  <a:cubicBezTo>
                    <a:pt x="438874" y="2616335"/>
                    <a:pt x="356839" y="2814313"/>
                    <a:pt x="299965" y="3020021"/>
                  </a:cubicBezTo>
                  <a:cubicBezTo>
                    <a:pt x="242961" y="3225212"/>
                    <a:pt x="213474" y="3438518"/>
                    <a:pt x="213606" y="3651953"/>
                  </a:cubicBezTo>
                  <a:cubicBezTo>
                    <a:pt x="214785" y="3756804"/>
                    <a:pt x="225269" y="3860881"/>
                    <a:pt x="250036" y="3961352"/>
                  </a:cubicBezTo>
                  <a:cubicBezTo>
                    <a:pt x="274412" y="4061950"/>
                    <a:pt x="312284" y="4158171"/>
                    <a:pt x="357625" y="4250783"/>
                  </a:cubicBezTo>
                  <a:cubicBezTo>
                    <a:pt x="380558" y="4297025"/>
                    <a:pt x="405982" y="4342366"/>
                    <a:pt x="432715" y="4387063"/>
                  </a:cubicBezTo>
                  <a:cubicBezTo>
                    <a:pt x="459841" y="4431630"/>
                    <a:pt x="488803" y="4475554"/>
                    <a:pt x="518943" y="4518962"/>
                  </a:cubicBezTo>
                  <a:cubicBezTo>
                    <a:pt x="580011" y="4605521"/>
                    <a:pt x="647893" y="4689504"/>
                    <a:pt x="718133" y="4773874"/>
                  </a:cubicBezTo>
                  <a:cubicBezTo>
                    <a:pt x="788374" y="4858372"/>
                    <a:pt x="861760" y="4942871"/>
                    <a:pt x="933704" y="5030717"/>
                  </a:cubicBezTo>
                  <a:cubicBezTo>
                    <a:pt x="969742" y="5074512"/>
                    <a:pt x="1005387" y="5119337"/>
                    <a:pt x="1040900" y="5164806"/>
                  </a:cubicBezTo>
                  <a:lnTo>
                    <a:pt x="1092401" y="5230628"/>
                  </a:lnTo>
                  <a:cubicBezTo>
                    <a:pt x="1109306" y="5251624"/>
                    <a:pt x="1125425" y="5273135"/>
                    <a:pt x="1142854" y="5293615"/>
                  </a:cubicBezTo>
                  <a:cubicBezTo>
                    <a:pt x="1278880" y="5460293"/>
                    <a:pt x="1426438" y="5613704"/>
                    <a:pt x="1576354" y="5759128"/>
                  </a:cubicBezTo>
                  <a:cubicBezTo>
                    <a:pt x="1651706" y="5831519"/>
                    <a:pt x="1728368" y="5901461"/>
                    <a:pt x="1806865" y="5968571"/>
                  </a:cubicBezTo>
                  <a:cubicBezTo>
                    <a:pt x="1885362" y="6035680"/>
                    <a:pt x="1965299" y="6100599"/>
                    <a:pt x="2048253" y="6161654"/>
                  </a:cubicBezTo>
                  <a:cubicBezTo>
                    <a:pt x="2213502" y="6284022"/>
                    <a:pt x="2391724" y="6393380"/>
                    <a:pt x="2587506" y="6467059"/>
                  </a:cubicBezTo>
                  <a:cubicBezTo>
                    <a:pt x="2685137" y="6503898"/>
                    <a:pt x="2786304" y="6532106"/>
                    <a:pt x="2889176" y="6553360"/>
                  </a:cubicBezTo>
                  <a:lnTo>
                    <a:pt x="2929698" y="6561326"/>
                  </a:lnTo>
                  <a:lnTo>
                    <a:pt x="1816374" y="6561326"/>
                  </a:lnTo>
                  <a:lnTo>
                    <a:pt x="1787601" y="6545761"/>
                  </a:lnTo>
                  <a:cubicBezTo>
                    <a:pt x="1577272" y="6422749"/>
                    <a:pt x="1389483" y="6266761"/>
                    <a:pt x="1225544" y="6094158"/>
                  </a:cubicBezTo>
                  <a:cubicBezTo>
                    <a:pt x="1143116" y="6007986"/>
                    <a:pt x="1068158" y="5916274"/>
                    <a:pt x="997654" y="5822374"/>
                  </a:cubicBezTo>
                  <a:cubicBezTo>
                    <a:pt x="927546" y="5728086"/>
                    <a:pt x="860842" y="5632381"/>
                    <a:pt x="798596" y="5534615"/>
                  </a:cubicBezTo>
                  <a:cubicBezTo>
                    <a:pt x="782608" y="5510399"/>
                    <a:pt x="767537" y="5485797"/>
                    <a:pt x="752075" y="5461324"/>
                  </a:cubicBezTo>
                  <a:lnTo>
                    <a:pt x="707650" y="5390221"/>
                  </a:lnTo>
                  <a:cubicBezTo>
                    <a:pt x="679213" y="5344237"/>
                    <a:pt x="649728" y="5298638"/>
                    <a:pt x="619980" y="5252396"/>
                  </a:cubicBezTo>
                  <a:lnTo>
                    <a:pt x="438349" y="4970822"/>
                  </a:lnTo>
                  <a:cubicBezTo>
                    <a:pt x="377413" y="4874860"/>
                    <a:pt x="317263" y="4776064"/>
                    <a:pt x="261044" y="4673145"/>
                  </a:cubicBezTo>
                  <a:cubicBezTo>
                    <a:pt x="233000" y="4621622"/>
                    <a:pt x="205874" y="4569197"/>
                    <a:pt x="181107" y="4515356"/>
                  </a:cubicBezTo>
                  <a:cubicBezTo>
                    <a:pt x="156470" y="4461385"/>
                    <a:pt x="133537" y="4406385"/>
                    <a:pt x="113224" y="4350223"/>
                  </a:cubicBezTo>
                  <a:cubicBezTo>
                    <a:pt x="93305" y="4293934"/>
                    <a:pt x="75614" y="4236872"/>
                    <a:pt x="61199" y="4178908"/>
                  </a:cubicBezTo>
                  <a:cubicBezTo>
                    <a:pt x="54385" y="4149927"/>
                    <a:pt x="47440" y="4120815"/>
                    <a:pt x="41804" y="4091577"/>
                  </a:cubicBezTo>
                  <a:lnTo>
                    <a:pt x="33287" y="4047781"/>
                  </a:lnTo>
                  <a:lnTo>
                    <a:pt x="26209" y="4003858"/>
                  </a:lnTo>
                  <a:cubicBezTo>
                    <a:pt x="7732" y="3886643"/>
                    <a:pt x="0" y="3768783"/>
                    <a:pt x="0" y="3651953"/>
                  </a:cubicBezTo>
                  <a:cubicBezTo>
                    <a:pt x="524" y="3422031"/>
                    <a:pt x="25030" y="3192109"/>
                    <a:pt x="72731" y="2966307"/>
                  </a:cubicBezTo>
                  <a:cubicBezTo>
                    <a:pt x="120301" y="2740634"/>
                    <a:pt x="193163" y="2519343"/>
                    <a:pt x="291316" y="2309385"/>
                  </a:cubicBezTo>
                  <a:cubicBezTo>
                    <a:pt x="488540" y="1889469"/>
                    <a:pt x="774352" y="1513736"/>
                    <a:pt x="1110878" y="1193776"/>
                  </a:cubicBezTo>
                  <a:cubicBezTo>
                    <a:pt x="1279535" y="1033797"/>
                    <a:pt x="1461821" y="887856"/>
                    <a:pt x="1654327" y="756730"/>
                  </a:cubicBezTo>
                  <a:cubicBezTo>
                    <a:pt x="1847096" y="625732"/>
                    <a:pt x="2049956" y="509031"/>
                    <a:pt x="2261727" y="409720"/>
                  </a:cubicBezTo>
                  <a:cubicBezTo>
                    <a:pt x="2685792" y="212515"/>
                    <a:pt x="3142357" y="82162"/>
                    <a:pt x="3610060" y="27032"/>
                  </a:cubicBezTo>
                  <a:cubicBezTo>
                    <a:pt x="3785399" y="6647"/>
                    <a:pt x="3962657" y="-2144"/>
                    <a:pt x="4139342" y="44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BC4A6C98-F96E-4587-B01F-A9B01BBFAD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1866928 h 6521594"/>
                <a:gd name="connsiteX4" fmla="*/ 6212358 w 6321679"/>
                <a:gd name="connsiteY4" fmla="*/ 1689281 h 6521594"/>
                <a:gd name="connsiteX5" fmla="*/ 6049880 w 6321679"/>
                <a:gd name="connsiteY5" fmla="*/ 1477173 h 6521594"/>
                <a:gd name="connsiteX6" fmla="*/ 5248663 w 6321679"/>
                <a:gd name="connsiteY6" fmla="*/ 869327 h 6521594"/>
                <a:gd name="connsiteX7" fmla="*/ 4150102 w 6321679"/>
                <a:gd name="connsiteY7" fmla="*/ 644042 h 6521594"/>
                <a:gd name="connsiteX8" fmla="*/ 2867946 w 6321679"/>
                <a:gd name="connsiteY8" fmla="*/ 886459 h 6521594"/>
                <a:gd name="connsiteX9" fmla="*/ 1728892 w 6321679"/>
                <a:gd name="connsiteY9" fmla="*/ 1552397 h 6521594"/>
                <a:gd name="connsiteX10" fmla="*/ 941043 w 6321679"/>
                <a:gd name="connsiteY10" fmla="*/ 2512664 h 6521594"/>
                <a:gd name="connsiteX11" fmla="*/ 655362 w 6321679"/>
                <a:gd name="connsiteY11" fmla="*/ 3630204 h 6521594"/>
                <a:gd name="connsiteX12" fmla="*/ 1128177 w 6321679"/>
                <a:gd name="connsiteY12" fmla="*/ 4667883 h 6521594"/>
                <a:gd name="connsiteX13" fmla="*/ 1366419 w 6321679"/>
                <a:gd name="connsiteY13" fmla="*/ 4997246 h 6521594"/>
                <a:gd name="connsiteX14" fmla="*/ 3601937 w 6321679"/>
                <a:gd name="connsiteY14" fmla="*/ 6284685 h 6521594"/>
                <a:gd name="connsiteX15" fmla="*/ 5298985 w 6321679"/>
                <a:gd name="connsiteY15" fmla="*/ 5492643 h 6521594"/>
                <a:gd name="connsiteX16" fmla="*/ 5505513 w 6321679"/>
                <a:gd name="connsiteY16" fmla="*/ 5335367 h 6521594"/>
                <a:gd name="connsiteX17" fmla="*/ 6252618 w 6321679"/>
                <a:gd name="connsiteY17" fmla="*/ 4722492 h 6521594"/>
                <a:gd name="connsiteX18" fmla="*/ 6321679 w 6321679"/>
                <a:gd name="connsiteY18" fmla="*/ 4651477 h 6521594"/>
                <a:gd name="connsiteX19" fmla="*/ 6321679 w 6321679"/>
                <a:gd name="connsiteY19" fmla="*/ 5523097 h 6521594"/>
                <a:gd name="connsiteX20" fmla="*/ 6024428 w 6321679"/>
                <a:gd name="connsiteY20" fmla="*/ 5754969 h 6521594"/>
                <a:gd name="connsiteX21" fmla="*/ 5702345 w 6321679"/>
                <a:gd name="connsiteY21" fmla="*/ 6000018 h 6521594"/>
                <a:gd name="connsiteX22" fmla="*/ 4988380 w 6321679"/>
                <a:gd name="connsiteY22" fmla="*/ 6506549 h 6521594"/>
                <a:gd name="connsiteX23" fmla="*/ 4961490 w 6321679"/>
                <a:gd name="connsiteY23" fmla="*/ 6521594 h 6521594"/>
                <a:gd name="connsiteX24" fmla="*/ 2011326 w 6321679"/>
                <a:gd name="connsiteY24" fmla="*/ 6521594 h 6521594"/>
                <a:gd name="connsiteX25" fmla="*/ 1982893 w 6321679"/>
                <a:gd name="connsiteY25" fmla="*/ 6505768 h 6521594"/>
                <a:gd name="connsiteX26" fmla="*/ 824149 w 6321679"/>
                <a:gd name="connsiteY26" fmla="*/ 5358682 h 6521594"/>
                <a:gd name="connsiteX27" fmla="*/ 0 w 6321679"/>
                <a:gd name="connsiteY27" fmla="*/ 3630075 h 6521594"/>
                <a:gd name="connsiteX28" fmla="*/ 4150102 w 6321679"/>
                <a:gd name="connsiteY28"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6321679" h="6521594">
                  <a:moveTo>
                    <a:pt x="4150102" y="0"/>
                  </a:moveTo>
                  <a:cubicBezTo>
                    <a:pt x="4918148" y="0"/>
                    <a:pt x="5569597" y="228540"/>
                    <a:pt x="6083891" y="619943"/>
                  </a:cubicBezTo>
                  <a:lnTo>
                    <a:pt x="6321679" y="822247"/>
                  </a:lnTo>
                  <a:lnTo>
                    <a:pt x="6321679" y="1866928"/>
                  </a:lnTo>
                  <a:lnTo>
                    <a:pt x="6212358" y="1689281"/>
                  </a:lnTo>
                  <a:cubicBezTo>
                    <a:pt x="6161484" y="1615222"/>
                    <a:pt x="6107295" y="1544427"/>
                    <a:pt x="6049880" y="1477173"/>
                  </a:cubicBezTo>
                  <a:cubicBezTo>
                    <a:pt x="5825135" y="1214018"/>
                    <a:pt x="5555573" y="1009470"/>
                    <a:pt x="5248663" y="869327"/>
                  </a:cubicBezTo>
                  <a:cubicBezTo>
                    <a:pt x="4921178" y="719909"/>
                    <a:pt x="4551627" y="644042"/>
                    <a:pt x="4150102" y="644042"/>
                  </a:cubicBezTo>
                  <a:cubicBezTo>
                    <a:pt x="3724203" y="644042"/>
                    <a:pt x="3292799" y="725448"/>
                    <a:pt x="2867946" y="886459"/>
                  </a:cubicBezTo>
                  <a:cubicBezTo>
                    <a:pt x="2454234" y="1042832"/>
                    <a:pt x="2060440" y="1273141"/>
                    <a:pt x="1728892" y="1552397"/>
                  </a:cubicBezTo>
                  <a:cubicBezTo>
                    <a:pt x="1391580" y="1836419"/>
                    <a:pt x="1126473" y="2159600"/>
                    <a:pt x="941043" y="2512664"/>
                  </a:cubicBezTo>
                  <a:cubicBezTo>
                    <a:pt x="751551" y="2873583"/>
                    <a:pt x="655362" y="3249575"/>
                    <a:pt x="655362" y="3630204"/>
                  </a:cubicBezTo>
                  <a:cubicBezTo>
                    <a:pt x="655362" y="4013537"/>
                    <a:pt x="808817" y="4237405"/>
                    <a:pt x="1128177" y="4667883"/>
                  </a:cubicBezTo>
                  <a:cubicBezTo>
                    <a:pt x="1205232" y="4771702"/>
                    <a:pt x="1284908" y="4879129"/>
                    <a:pt x="1366419" y="4997246"/>
                  </a:cubicBezTo>
                  <a:cubicBezTo>
                    <a:pt x="1989282" y="5899677"/>
                    <a:pt x="2657880" y="6284685"/>
                    <a:pt x="3601937" y="6284685"/>
                  </a:cubicBezTo>
                  <a:cubicBezTo>
                    <a:pt x="4221523" y="6284685"/>
                    <a:pt x="4676122" y="5971036"/>
                    <a:pt x="5298985" y="5492643"/>
                  </a:cubicBezTo>
                  <a:cubicBezTo>
                    <a:pt x="5368571" y="5439187"/>
                    <a:pt x="5438156" y="5386375"/>
                    <a:pt x="5505513" y="5335367"/>
                  </a:cubicBezTo>
                  <a:cubicBezTo>
                    <a:pt x="5779335" y="5127761"/>
                    <a:pt x="6041730" y="4928776"/>
                    <a:pt x="6252618" y="4722492"/>
                  </a:cubicBezTo>
                  <a:lnTo>
                    <a:pt x="6321679" y="4651477"/>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Shape 17">
              <a:extLst>
                <a:ext uri="{FF2B5EF4-FFF2-40B4-BE49-F238E27FC236}">
                  <a16:creationId xmlns:a16="http://schemas.microsoft.com/office/drawing/2014/main" id="{A66409EC-9CC3-482A-A4A5-54ED092B3F2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870322" y="353119"/>
              <a:ext cx="6321679" cy="6521594"/>
            </a:xfrm>
            <a:custGeom>
              <a:avLst/>
              <a:gdLst>
                <a:gd name="connsiteX0" fmla="*/ 4150102 w 6321679"/>
                <a:gd name="connsiteY0" fmla="*/ 0 h 6521594"/>
                <a:gd name="connsiteX1" fmla="*/ 6083891 w 6321679"/>
                <a:gd name="connsiteY1" fmla="*/ 619943 h 6521594"/>
                <a:gd name="connsiteX2" fmla="*/ 6321679 w 6321679"/>
                <a:gd name="connsiteY2" fmla="*/ 822247 h 6521594"/>
                <a:gd name="connsiteX3" fmla="*/ 6321679 w 6321679"/>
                <a:gd name="connsiteY3" fmla="*/ 2150195 h 6521594"/>
                <a:gd name="connsiteX4" fmla="*/ 6241288 w 6321679"/>
                <a:gd name="connsiteY4" fmla="*/ 1985338 h 6521594"/>
                <a:gd name="connsiteX5" fmla="*/ 5949367 w 6321679"/>
                <a:gd name="connsiteY5" fmla="*/ 1559997 h 6521594"/>
                <a:gd name="connsiteX6" fmla="*/ 5193362 w 6321679"/>
                <a:gd name="connsiteY6" fmla="*/ 986156 h 6521594"/>
                <a:gd name="connsiteX7" fmla="*/ 4150102 w 6321679"/>
                <a:gd name="connsiteY7" fmla="*/ 772850 h 6521594"/>
                <a:gd name="connsiteX8" fmla="*/ 2914861 w 6321679"/>
                <a:gd name="connsiteY8" fmla="*/ 1006637 h 6521594"/>
                <a:gd name="connsiteX9" fmla="*/ 1814073 w 6321679"/>
                <a:gd name="connsiteY9" fmla="*/ 1650163 h 6521594"/>
                <a:gd name="connsiteX10" fmla="*/ 1057412 w 6321679"/>
                <a:gd name="connsiteY10" fmla="*/ 2571657 h 6521594"/>
                <a:gd name="connsiteX11" fmla="*/ 786277 w 6321679"/>
                <a:gd name="connsiteY11" fmla="*/ 3630204 h 6521594"/>
                <a:gd name="connsiteX12" fmla="*/ 1233931 w 6321679"/>
                <a:gd name="connsiteY12" fmla="*/ 4592016 h 6521594"/>
                <a:gd name="connsiteX13" fmla="*/ 1474795 w 6321679"/>
                <a:gd name="connsiteY13" fmla="*/ 4924985 h 6521594"/>
                <a:gd name="connsiteX14" fmla="*/ 2393691 w 6321679"/>
                <a:gd name="connsiteY14" fmla="*/ 5846995 h 6521594"/>
                <a:gd name="connsiteX15" fmla="*/ 3601805 w 6321679"/>
                <a:gd name="connsiteY15" fmla="*/ 6155876 h 6521594"/>
                <a:gd name="connsiteX16" fmla="*/ 4378909 w 6321679"/>
                <a:gd name="connsiteY16" fmla="*/ 5959186 h 6521594"/>
                <a:gd name="connsiteX17" fmla="*/ 5218129 w 6321679"/>
                <a:gd name="connsiteY17" fmla="*/ 5391271 h 6521594"/>
                <a:gd name="connsiteX18" fmla="*/ 5425313 w 6321679"/>
                <a:gd name="connsiteY18" fmla="*/ 5233481 h 6521594"/>
                <a:gd name="connsiteX19" fmla="*/ 6254366 w 6321679"/>
                <a:gd name="connsiteY19" fmla="*/ 4534301 h 6521594"/>
                <a:gd name="connsiteX20" fmla="*/ 6321679 w 6321679"/>
                <a:gd name="connsiteY20" fmla="*/ 4456641 h 6521594"/>
                <a:gd name="connsiteX21" fmla="*/ 6321679 w 6321679"/>
                <a:gd name="connsiteY21" fmla="*/ 5523097 h 6521594"/>
                <a:gd name="connsiteX22" fmla="*/ 6024428 w 6321679"/>
                <a:gd name="connsiteY22" fmla="*/ 5754969 h 6521594"/>
                <a:gd name="connsiteX23" fmla="*/ 5702345 w 6321679"/>
                <a:gd name="connsiteY23" fmla="*/ 6000018 h 6521594"/>
                <a:gd name="connsiteX24" fmla="*/ 4988380 w 6321679"/>
                <a:gd name="connsiteY24" fmla="*/ 6506549 h 6521594"/>
                <a:gd name="connsiteX25" fmla="*/ 4961490 w 6321679"/>
                <a:gd name="connsiteY25" fmla="*/ 6521594 h 6521594"/>
                <a:gd name="connsiteX26" fmla="*/ 2011326 w 6321679"/>
                <a:gd name="connsiteY26" fmla="*/ 6521594 h 6521594"/>
                <a:gd name="connsiteX27" fmla="*/ 1982893 w 6321679"/>
                <a:gd name="connsiteY27" fmla="*/ 6505768 h 6521594"/>
                <a:gd name="connsiteX28" fmla="*/ 824149 w 6321679"/>
                <a:gd name="connsiteY28" fmla="*/ 5358682 h 6521594"/>
                <a:gd name="connsiteX29" fmla="*/ 0 w 6321679"/>
                <a:gd name="connsiteY29" fmla="*/ 3630075 h 6521594"/>
                <a:gd name="connsiteX30" fmla="*/ 4150102 w 6321679"/>
                <a:gd name="connsiteY30" fmla="*/ 0 h 6521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321679" h="6521594">
                  <a:moveTo>
                    <a:pt x="4150102" y="0"/>
                  </a:moveTo>
                  <a:cubicBezTo>
                    <a:pt x="4918148" y="0"/>
                    <a:pt x="5569597" y="228540"/>
                    <a:pt x="6083891" y="619943"/>
                  </a:cubicBezTo>
                  <a:lnTo>
                    <a:pt x="6321679" y="822247"/>
                  </a:lnTo>
                  <a:lnTo>
                    <a:pt x="6321679" y="2150195"/>
                  </a:lnTo>
                  <a:lnTo>
                    <a:pt x="6241288" y="1985338"/>
                  </a:lnTo>
                  <a:cubicBezTo>
                    <a:pt x="6156788" y="1831195"/>
                    <a:pt x="6059249" y="1688709"/>
                    <a:pt x="5949367" y="1559997"/>
                  </a:cubicBezTo>
                  <a:cubicBezTo>
                    <a:pt x="5737073" y="1311397"/>
                    <a:pt x="5482843" y="1118314"/>
                    <a:pt x="5193362" y="986156"/>
                  </a:cubicBezTo>
                  <a:cubicBezTo>
                    <a:pt x="4883437" y="844596"/>
                    <a:pt x="4532365" y="772850"/>
                    <a:pt x="4150102" y="772850"/>
                  </a:cubicBezTo>
                  <a:cubicBezTo>
                    <a:pt x="3746218" y="772850"/>
                    <a:pt x="3319008" y="853613"/>
                    <a:pt x="2914861" y="1006637"/>
                  </a:cubicBezTo>
                  <a:cubicBezTo>
                    <a:pt x="2515039" y="1157857"/>
                    <a:pt x="2134350" y="1380438"/>
                    <a:pt x="1814073" y="1650163"/>
                  </a:cubicBezTo>
                  <a:cubicBezTo>
                    <a:pt x="1494190" y="1919502"/>
                    <a:pt x="1232622" y="2238173"/>
                    <a:pt x="1057412" y="2571657"/>
                  </a:cubicBezTo>
                  <a:cubicBezTo>
                    <a:pt x="877486" y="2914158"/>
                    <a:pt x="786277" y="3270313"/>
                    <a:pt x="786277" y="3630204"/>
                  </a:cubicBezTo>
                  <a:cubicBezTo>
                    <a:pt x="786277" y="3974121"/>
                    <a:pt x="923483" y="4173646"/>
                    <a:pt x="1233931" y="4592016"/>
                  </a:cubicBezTo>
                  <a:cubicBezTo>
                    <a:pt x="1311641" y="4696736"/>
                    <a:pt x="1391972" y="4805064"/>
                    <a:pt x="1474795" y="4924985"/>
                  </a:cubicBezTo>
                  <a:cubicBezTo>
                    <a:pt x="1767682" y="5349278"/>
                    <a:pt x="2068172" y="5650948"/>
                    <a:pt x="2393691" y="5846995"/>
                  </a:cubicBezTo>
                  <a:cubicBezTo>
                    <a:pt x="2738735" y="6054891"/>
                    <a:pt x="3133971" y="6155876"/>
                    <a:pt x="3601805" y="6155876"/>
                  </a:cubicBezTo>
                  <a:cubicBezTo>
                    <a:pt x="3867305" y="6155876"/>
                    <a:pt x="4114196" y="6093405"/>
                    <a:pt x="4378909" y="5959186"/>
                  </a:cubicBezTo>
                  <a:cubicBezTo>
                    <a:pt x="4650699" y="5821362"/>
                    <a:pt x="4919737" y="5620421"/>
                    <a:pt x="5218129" y="5391271"/>
                  </a:cubicBezTo>
                  <a:cubicBezTo>
                    <a:pt x="5288107" y="5337558"/>
                    <a:pt x="5357824" y="5284617"/>
                    <a:pt x="5425313" y="5233481"/>
                  </a:cubicBezTo>
                  <a:cubicBezTo>
                    <a:pt x="5739037" y="4995556"/>
                    <a:pt x="6037512" y="4769168"/>
                    <a:pt x="6254366" y="4534301"/>
                  </a:cubicBezTo>
                  <a:lnTo>
                    <a:pt x="6321679" y="4456641"/>
                  </a:lnTo>
                  <a:lnTo>
                    <a:pt x="6321679" y="5523097"/>
                  </a:lnTo>
                  <a:lnTo>
                    <a:pt x="6024428" y="5754969"/>
                  </a:lnTo>
                  <a:cubicBezTo>
                    <a:pt x="5918395" y="5835747"/>
                    <a:pt x="5810491" y="5916953"/>
                    <a:pt x="5702345" y="6000018"/>
                  </a:cubicBezTo>
                  <a:cubicBezTo>
                    <a:pt x="5466020" y="6181541"/>
                    <a:pt x="5232938" y="6357503"/>
                    <a:pt x="4988380" y="6506549"/>
                  </a:cubicBezTo>
                  <a:lnTo>
                    <a:pt x="4961490" y="6521594"/>
                  </a:lnTo>
                  <a:lnTo>
                    <a:pt x="2011326" y="6521594"/>
                  </a:lnTo>
                  <a:lnTo>
                    <a:pt x="1982893" y="6505768"/>
                  </a:lnTo>
                  <a:cubicBezTo>
                    <a:pt x="1531799" y="6233999"/>
                    <a:pt x="1157400" y="5841520"/>
                    <a:pt x="824149" y="5358682"/>
                  </a:cubicBezTo>
                  <a:cubicBezTo>
                    <a:pt x="424196" y="4779302"/>
                    <a:pt x="0" y="4381929"/>
                    <a:pt x="0" y="3630075"/>
                  </a:cubicBezTo>
                  <a:cubicBezTo>
                    <a:pt x="0" y="1625174"/>
                    <a:pt x="2089794" y="0"/>
                    <a:pt x="4150102" y="0"/>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a:extLst>
              <a:ext uri="{FF2B5EF4-FFF2-40B4-BE49-F238E27FC236}">
                <a16:creationId xmlns:a16="http://schemas.microsoft.com/office/drawing/2014/main" id="{5DE3CF32-DA2F-10D6-C9F9-260000406975}"/>
              </a:ext>
            </a:extLst>
          </p:cNvPr>
          <p:cNvPicPr>
            <a:picLocks noChangeAspect="1"/>
          </p:cNvPicPr>
          <p:nvPr/>
        </p:nvPicPr>
        <p:blipFill>
          <a:blip r:embed="rId4"/>
          <a:stretch>
            <a:fillRect/>
          </a:stretch>
        </p:blipFill>
        <p:spPr>
          <a:xfrm>
            <a:off x="7731869" y="1700784"/>
            <a:ext cx="4095277" cy="4379976"/>
          </a:xfrm>
          <a:prstGeom prst="rect">
            <a:avLst/>
          </a:prstGeom>
        </p:spPr>
      </p:pic>
    </p:spTree>
    <p:extLst>
      <p:ext uri="{BB962C8B-B14F-4D97-AF65-F5344CB8AC3E}">
        <p14:creationId xmlns:p14="http://schemas.microsoft.com/office/powerpoint/2010/main" val="13635876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A3C7DEA-BCC2-4295-8850-1479932961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289949D-B9F6-468A-86FE-2694DC5AE7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5" y="0"/>
            <a:ext cx="12191695"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800"/>
          </a:p>
        </p:txBody>
      </p:sp>
      <p:sp>
        <p:nvSpPr>
          <p:cNvPr id="2" name="Title 1"/>
          <p:cNvSpPr>
            <a:spLocks noGrp="1"/>
          </p:cNvSpPr>
          <p:nvPr>
            <p:ph type="title"/>
          </p:nvPr>
        </p:nvSpPr>
        <p:spPr>
          <a:xfrm>
            <a:off x="1179226" y="1755073"/>
            <a:ext cx="9833548" cy="1066802"/>
          </a:xfrm>
        </p:spPr>
        <p:txBody>
          <a:bodyPr anchor="b">
            <a:normAutofit/>
          </a:bodyPr>
          <a:lstStyle/>
          <a:p>
            <a:r>
              <a:rPr lang="en-US" sz="3600">
                <a:solidFill>
                  <a:schemeClr val="tx2"/>
                </a:solidFill>
              </a:rPr>
              <a:t>Usage</a:t>
            </a:r>
          </a:p>
        </p:txBody>
      </p:sp>
      <p:grpSp>
        <p:nvGrpSpPr>
          <p:cNvPr id="12" name="Group 11">
            <a:extLst>
              <a:ext uri="{FF2B5EF4-FFF2-40B4-BE49-F238E27FC236}">
                <a16:creationId xmlns:a16="http://schemas.microsoft.com/office/drawing/2014/main" id="{E4DF0958-0C87-4C28-9554-2FADC788C2B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867135" y="0"/>
            <a:ext cx="4324865" cy="2641149"/>
            <a:chOff x="6867015" y="-1"/>
            <a:chExt cx="5324985" cy="3251912"/>
          </a:xfrm>
          <a:solidFill>
            <a:schemeClr val="accent5">
              <a:alpha val="10000"/>
            </a:schemeClr>
          </a:solidFill>
        </p:grpSpPr>
        <p:sp>
          <p:nvSpPr>
            <p:cNvPr id="13" name="Freeform: Shape 12">
              <a:extLst>
                <a:ext uri="{FF2B5EF4-FFF2-40B4-BE49-F238E27FC236}">
                  <a16:creationId xmlns:a16="http://schemas.microsoft.com/office/drawing/2014/main" id="{DEC53B48-7B73-49D1-A6FD-9DBF5141EA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867015" y="-1"/>
              <a:ext cx="5324985" cy="3251912"/>
            </a:xfrm>
            <a:custGeom>
              <a:avLst/>
              <a:gdLst>
                <a:gd name="connsiteX0" fmla="*/ 0 w 5324985"/>
                <a:gd name="connsiteY0" fmla="*/ 0 h 3251912"/>
                <a:gd name="connsiteX1" fmla="*/ 36826 w 5324985"/>
                <a:gd name="connsiteY1" fmla="*/ 0 h 3251912"/>
                <a:gd name="connsiteX2" fmla="*/ 45003 w 5324985"/>
                <a:gd name="connsiteY2" fmla="*/ 152909 h 3251912"/>
                <a:gd name="connsiteX3" fmla="*/ 68956 w 5324985"/>
                <a:gd name="connsiteY3" fmla="*/ 308600 h 3251912"/>
                <a:gd name="connsiteX4" fmla="*/ 167774 w 5324985"/>
                <a:gd name="connsiteY4" fmla="*/ 607968 h 3251912"/>
                <a:gd name="connsiteX5" fmla="*/ 201857 w 5324985"/>
                <a:gd name="connsiteY5" fmla="*/ 679539 h 3251912"/>
                <a:gd name="connsiteX6" fmla="*/ 239741 w 5324985"/>
                <a:gd name="connsiteY6" fmla="*/ 749488 h 3251912"/>
                <a:gd name="connsiteX7" fmla="*/ 323724 w 5324985"/>
                <a:gd name="connsiteY7" fmla="*/ 885101 h 3251912"/>
                <a:gd name="connsiteX8" fmla="*/ 416412 w 5324985"/>
                <a:gd name="connsiteY8" fmla="*/ 1016081 h 3251912"/>
                <a:gd name="connsiteX9" fmla="*/ 515719 w 5324985"/>
                <a:gd name="connsiteY9" fmla="*/ 1143356 h 3251912"/>
                <a:gd name="connsiteX10" fmla="*/ 722427 w 5324985"/>
                <a:gd name="connsiteY10" fmla="*/ 1395127 h 3251912"/>
                <a:gd name="connsiteX11" fmla="*/ 825780 w 5324985"/>
                <a:gd name="connsiteY11" fmla="*/ 1522749 h 3251912"/>
                <a:gd name="connsiteX12" fmla="*/ 926314 w 5324985"/>
                <a:gd name="connsiteY12" fmla="*/ 1651992 h 3251912"/>
                <a:gd name="connsiteX13" fmla="*/ 1026848 w 5324985"/>
                <a:gd name="connsiteY13" fmla="*/ 1776836 h 3251912"/>
                <a:gd name="connsiteX14" fmla="*/ 1131918 w 5324985"/>
                <a:gd name="connsiteY14" fmla="*/ 1897393 h 3251912"/>
                <a:gd name="connsiteX15" fmla="*/ 1354688 w 5324985"/>
                <a:gd name="connsiteY15" fmla="*/ 2124728 h 3251912"/>
                <a:gd name="connsiteX16" fmla="*/ 1855027 w 5324985"/>
                <a:gd name="connsiteY16" fmla="*/ 2504236 h 3251912"/>
                <a:gd name="connsiteX17" fmla="*/ 2131618 w 5324985"/>
                <a:gd name="connsiteY17" fmla="*/ 2646913 h 3251912"/>
                <a:gd name="connsiteX18" fmla="*/ 2423534 w 5324985"/>
                <a:gd name="connsiteY18" fmla="*/ 2754732 h 3251912"/>
                <a:gd name="connsiteX19" fmla="*/ 2727588 w 5324985"/>
                <a:gd name="connsiteY19" fmla="*/ 2829197 h 3251912"/>
                <a:gd name="connsiteX20" fmla="*/ 3041083 w 5324985"/>
                <a:gd name="connsiteY20" fmla="*/ 2870890 h 3251912"/>
                <a:gd name="connsiteX21" fmla="*/ 3360340 w 5324985"/>
                <a:gd name="connsiteY21" fmla="*/ 2883976 h 3251912"/>
                <a:gd name="connsiteX22" fmla="*/ 3439663 w 5324985"/>
                <a:gd name="connsiteY22" fmla="*/ 2883396 h 3251912"/>
                <a:gd name="connsiteX23" fmla="*/ 3478529 w 5324985"/>
                <a:gd name="connsiteY23" fmla="*/ 2882471 h 3251912"/>
                <a:gd name="connsiteX24" fmla="*/ 3517271 w 5324985"/>
                <a:gd name="connsiteY24" fmla="*/ 2880616 h 3251912"/>
                <a:gd name="connsiteX25" fmla="*/ 3671260 w 5324985"/>
                <a:gd name="connsiteY25" fmla="*/ 2867878 h 3251912"/>
                <a:gd name="connsiteX26" fmla="*/ 4265268 w 5324985"/>
                <a:gd name="connsiteY26" fmla="*/ 2716283 h 3251912"/>
                <a:gd name="connsiteX27" fmla="*/ 4546395 w 5324985"/>
                <a:gd name="connsiteY27" fmla="*/ 2584724 h 3251912"/>
                <a:gd name="connsiteX28" fmla="*/ 4817837 w 5324985"/>
                <a:gd name="connsiteY28" fmla="*/ 2424674 h 3251912"/>
                <a:gd name="connsiteX29" fmla="*/ 5081677 w 5324985"/>
                <a:gd name="connsiteY29" fmla="*/ 2243548 h 3251912"/>
                <a:gd name="connsiteX30" fmla="*/ 5211881 w 5324985"/>
                <a:gd name="connsiteY30" fmla="*/ 2147658 h 3251912"/>
                <a:gd name="connsiteX31" fmla="*/ 5324985 w 5324985"/>
                <a:gd name="connsiteY31" fmla="*/ 2062128 h 3251912"/>
                <a:gd name="connsiteX32" fmla="*/ 5324985 w 5324985"/>
                <a:gd name="connsiteY32" fmla="*/ 2514993 h 3251912"/>
                <a:gd name="connsiteX33" fmla="*/ 5314867 w 5324985"/>
                <a:gd name="connsiteY33" fmla="*/ 2522881 h 3251912"/>
                <a:gd name="connsiteX34" fmla="*/ 5038276 w 5324985"/>
                <a:gd name="connsiteY34" fmla="*/ 2722421 h 3251912"/>
                <a:gd name="connsiteX35" fmla="*/ 4741701 w 5324985"/>
                <a:gd name="connsiteY35" fmla="*/ 2904937 h 3251912"/>
                <a:gd name="connsiteX36" fmla="*/ 4420728 w 5324985"/>
                <a:gd name="connsiteY36" fmla="*/ 3058848 h 3251912"/>
                <a:gd name="connsiteX37" fmla="*/ 3717481 w 5324985"/>
                <a:gd name="connsiteY37" fmla="*/ 3237079 h 3251912"/>
                <a:gd name="connsiteX38" fmla="*/ 3535661 w 5324985"/>
                <a:gd name="connsiteY38" fmla="*/ 3249934 h 3251912"/>
                <a:gd name="connsiteX39" fmla="*/ 3490175 w 5324985"/>
                <a:gd name="connsiteY39" fmla="*/ 3251555 h 3251912"/>
                <a:gd name="connsiteX40" fmla="*/ 3444813 w 5324985"/>
                <a:gd name="connsiteY40" fmla="*/ 3251787 h 3251912"/>
                <a:gd name="connsiteX41" fmla="*/ 3355681 w 5324985"/>
                <a:gd name="connsiteY41" fmla="*/ 3250745 h 3251912"/>
                <a:gd name="connsiteX42" fmla="*/ 3179011 w 5324985"/>
                <a:gd name="connsiteY42" fmla="*/ 3243795 h 3251912"/>
                <a:gd name="connsiteX43" fmla="*/ 3002217 w 5324985"/>
                <a:gd name="connsiteY43" fmla="*/ 3227814 h 3251912"/>
                <a:gd name="connsiteX44" fmla="*/ 2650103 w 5324985"/>
                <a:gd name="connsiteY44" fmla="*/ 3170836 h 3251912"/>
                <a:gd name="connsiteX45" fmla="*/ 2305836 w 5324985"/>
                <a:gd name="connsiteY45" fmla="*/ 3072514 h 3251912"/>
                <a:gd name="connsiteX46" fmla="*/ 1978611 w 5324985"/>
                <a:gd name="connsiteY46" fmla="*/ 2929952 h 3251912"/>
                <a:gd name="connsiteX47" fmla="*/ 1678235 w 5324985"/>
                <a:gd name="connsiteY47" fmla="*/ 2744424 h 3251912"/>
                <a:gd name="connsiteX48" fmla="*/ 1175688 w 5324985"/>
                <a:gd name="connsiteY48" fmla="*/ 2277018 h 3251912"/>
                <a:gd name="connsiteX49" fmla="*/ 971310 w 5324985"/>
                <a:gd name="connsiteY49" fmla="*/ 2012044 h 3251912"/>
                <a:gd name="connsiteX50" fmla="*/ 790717 w 5324985"/>
                <a:gd name="connsiteY50" fmla="*/ 1735723 h 3251912"/>
                <a:gd name="connsiteX51" fmla="*/ 706488 w 5324985"/>
                <a:gd name="connsiteY51" fmla="*/ 1598604 h 3251912"/>
                <a:gd name="connsiteX52" fmla="*/ 618951 w 5324985"/>
                <a:gd name="connsiteY52" fmla="*/ 1463802 h 3251912"/>
                <a:gd name="connsiteX53" fmla="*/ 436273 w 5324985"/>
                <a:gd name="connsiteY53" fmla="*/ 1195355 h 3251912"/>
                <a:gd name="connsiteX54" fmla="*/ 346896 w 5324985"/>
                <a:gd name="connsiteY54" fmla="*/ 1058816 h 3251912"/>
                <a:gd name="connsiteX55" fmla="*/ 261809 w 5324985"/>
                <a:gd name="connsiteY55" fmla="*/ 919264 h 3251912"/>
                <a:gd name="connsiteX56" fmla="*/ 118487 w 5324985"/>
                <a:gd name="connsiteY56" fmla="*/ 626498 h 3251912"/>
                <a:gd name="connsiteX57" fmla="*/ 28130 w 5324985"/>
                <a:gd name="connsiteY57" fmla="*/ 315781 h 3251912"/>
                <a:gd name="connsiteX58" fmla="*/ 6751 w 5324985"/>
                <a:gd name="connsiteY58" fmla="*/ 156195 h 3251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5324985" h="3251912">
                  <a:moveTo>
                    <a:pt x="0" y="0"/>
                  </a:moveTo>
                  <a:lnTo>
                    <a:pt x="36826" y="0"/>
                  </a:lnTo>
                  <a:lnTo>
                    <a:pt x="45003" y="152909"/>
                  </a:lnTo>
                  <a:cubicBezTo>
                    <a:pt x="50351" y="205154"/>
                    <a:pt x="58290" y="257123"/>
                    <a:pt x="68956" y="308600"/>
                  </a:cubicBezTo>
                  <a:cubicBezTo>
                    <a:pt x="91393" y="411324"/>
                    <a:pt x="123882" y="511847"/>
                    <a:pt x="167774" y="607968"/>
                  </a:cubicBezTo>
                  <a:cubicBezTo>
                    <a:pt x="178195" y="632173"/>
                    <a:pt x="190333" y="655798"/>
                    <a:pt x="201857" y="679539"/>
                  </a:cubicBezTo>
                  <a:cubicBezTo>
                    <a:pt x="214363" y="702933"/>
                    <a:pt x="226255" y="726557"/>
                    <a:pt x="239741" y="749488"/>
                  </a:cubicBezTo>
                  <a:cubicBezTo>
                    <a:pt x="265488" y="795812"/>
                    <a:pt x="294176" y="840746"/>
                    <a:pt x="323724" y="885101"/>
                  </a:cubicBezTo>
                  <a:cubicBezTo>
                    <a:pt x="353149" y="929572"/>
                    <a:pt x="384657" y="972885"/>
                    <a:pt x="416412" y="1016081"/>
                  </a:cubicBezTo>
                  <a:cubicBezTo>
                    <a:pt x="448655" y="1058931"/>
                    <a:pt x="482127" y="1101202"/>
                    <a:pt x="515719" y="1143356"/>
                  </a:cubicBezTo>
                  <a:cubicBezTo>
                    <a:pt x="583027" y="1227782"/>
                    <a:pt x="653402" y="1310470"/>
                    <a:pt x="722427" y="1395127"/>
                  </a:cubicBezTo>
                  <a:cubicBezTo>
                    <a:pt x="757123" y="1437282"/>
                    <a:pt x="791697" y="1479783"/>
                    <a:pt x="825780" y="1522749"/>
                  </a:cubicBezTo>
                  <a:cubicBezTo>
                    <a:pt x="859742" y="1565367"/>
                    <a:pt x="893457" y="1610649"/>
                    <a:pt x="926314" y="1651992"/>
                  </a:cubicBezTo>
                  <a:cubicBezTo>
                    <a:pt x="958927" y="1694379"/>
                    <a:pt x="993132" y="1735492"/>
                    <a:pt x="1026848" y="1776836"/>
                  </a:cubicBezTo>
                  <a:cubicBezTo>
                    <a:pt x="1061545" y="1817485"/>
                    <a:pt x="1095996" y="1858133"/>
                    <a:pt x="1131918" y="1897393"/>
                  </a:cubicBezTo>
                  <a:cubicBezTo>
                    <a:pt x="1203273" y="1976376"/>
                    <a:pt x="1277447" y="2052463"/>
                    <a:pt x="1354688" y="2124728"/>
                  </a:cubicBezTo>
                  <a:cubicBezTo>
                    <a:pt x="1509411" y="2268911"/>
                    <a:pt x="1676396" y="2397575"/>
                    <a:pt x="1855027" y="2504236"/>
                  </a:cubicBezTo>
                  <a:cubicBezTo>
                    <a:pt x="1944528" y="2557277"/>
                    <a:pt x="2036357" y="2605917"/>
                    <a:pt x="2131618" y="2646913"/>
                  </a:cubicBezTo>
                  <a:cubicBezTo>
                    <a:pt x="2226267" y="2689068"/>
                    <a:pt x="2323981" y="2724622"/>
                    <a:pt x="2423534" y="2754732"/>
                  </a:cubicBezTo>
                  <a:cubicBezTo>
                    <a:pt x="2523087" y="2784958"/>
                    <a:pt x="2624602" y="2809394"/>
                    <a:pt x="2727588" y="2829197"/>
                  </a:cubicBezTo>
                  <a:cubicBezTo>
                    <a:pt x="2830698" y="2848653"/>
                    <a:pt x="2935522" y="2861971"/>
                    <a:pt x="3041083" y="2870890"/>
                  </a:cubicBezTo>
                  <a:cubicBezTo>
                    <a:pt x="3146644" y="2879922"/>
                    <a:pt x="3253307" y="2883860"/>
                    <a:pt x="3360340" y="2883976"/>
                  </a:cubicBezTo>
                  <a:cubicBezTo>
                    <a:pt x="3387067" y="2883976"/>
                    <a:pt x="3414162" y="2884439"/>
                    <a:pt x="3439663" y="2883396"/>
                  </a:cubicBezTo>
                  <a:lnTo>
                    <a:pt x="3478529" y="2882471"/>
                  </a:lnTo>
                  <a:lnTo>
                    <a:pt x="3517271" y="2880616"/>
                  </a:lnTo>
                  <a:cubicBezTo>
                    <a:pt x="3568887" y="2878417"/>
                    <a:pt x="3620257" y="2873552"/>
                    <a:pt x="3671260" y="2867878"/>
                  </a:cubicBezTo>
                  <a:cubicBezTo>
                    <a:pt x="3875515" y="2844253"/>
                    <a:pt x="4074253" y="2792486"/>
                    <a:pt x="4265268" y="2716283"/>
                  </a:cubicBezTo>
                  <a:cubicBezTo>
                    <a:pt x="4361020" y="2678529"/>
                    <a:pt x="4454444" y="2633710"/>
                    <a:pt x="4546395" y="2584724"/>
                  </a:cubicBezTo>
                  <a:cubicBezTo>
                    <a:pt x="4638470" y="2535967"/>
                    <a:pt x="4728827" y="2481885"/>
                    <a:pt x="4817837" y="2424674"/>
                  </a:cubicBezTo>
                  <a:cubicBezTo>
                    <a:pt x="4906846" y="2367348"/>
                    <a:pt x="4994385" y="2306317"/>
                    <a:pt x="5081677" y="2243548"/>
                  </a:cubicBezTo>
                  <a:cubicBezTo>
                    <a:pt x="5125201" y="2212164"/>
                    <a:pt x="5168603" y="2179969"/>
                    <a:pt x="5211881" y="2147658"/>
                  </a:cubicBezTo>
                  <a:lnTo>
                    <a:pt x="5324985" y="2062128"/>
                  </a:lnTo>
                  <a:lnTo>
                    <a:pt x="5324985" y="2514993"/>
                  </a:lnTo>
                  <a:lnTo>
                    <a:pt x="5314867" y="2522881"/>
                  </a:lnTo>
                  <a:cubicBezTo>
                    <a:pt x="5225490" y="2591325"/>
                    <a:pt x="5133783" y="2658379"/>
                    <a:pt x="5038276" y="2722421"/>
                  </a:cubicBezTo>
                  <a:cubicBezTo>
                    <a:pt x="4942892" y="2786348"/>
                    <a:pt x="4844810" y="2848422"/>
                    <a:pt x="4741701" y="2904937"/>
                  </a:cubicBezTo>
                  <a:cubicBezTo>
                    <a:pt x="4638592" y="2961337"/>
                    <a:pt x="4531929" y="3013683"/>
                    <a:pt x="4420728" y="3058848"/>
                  </a:cubicBezTo>
                  <a:cubicBezTo>
                    <a:pt x="4199063" y="3150338"/>
                    <a:pt x="3959621" y="3211485"/>
                    <a:pt x="3717481" y="3237079"/>
                  </a:cubicBezTo>
                  <a:cubicBezTo>
                    <a:pt x="3656914" y="3243101"/>
                    <a:pt x="3596227" y="3247966"/>
                    <a:pt x="3535661" y="3249934"/>
                  </a:cubicBezTo>
                  <a:lnTo>
                    <a:pt x="3490175" y="3251555"/>
                  </a:lnTo>
                  <a:lnTo>
                    <a:pt x="3444813" y="3251787"/>
                  </a:lnTo>
                  <a:cubicBezTo>
                    <a:pt x="3414162" y="3252250"/>
                    <a:pt x="3385105" y="3251324"/>
                    <a:pt x="3355681" y="3250745"/>
                  </a:cubicBezTo>
                  <a:cubicBezTo>
                    <a:pt x="3296954" y="3250050"/>
                    <a:pt x="3237860" y="3246692"/>
                    <a:pt x="3179011" y="3243795"/>
                  </a:cubicBezTo>
                  <a:cubicBezTo>
                    <a:pt x="3120039" y="3239164"/>
                    <a:pt x="3061067" y="3234878"/>
                    <a:pt x="3002217" y="3227814"/>
                  </a:cubicBezTo>
                  <a:cubicBezTo>
                    <a:pt x="2884397" y="3214496"/>
                    <a:pt x="2766699" y="3196314"/>
                    <a:pt x="2650103" y="3170836"/>
                  </a:cubicBezTo>
                  <a:cubicBezTo>
                    <a:pt x="2533510" y="3145358"/>
                    <a:pt x="2418263" y="3112583"/>
                    <a:pt x="2305836" y="3072514"/>
                  </a:cubicBezTo>
                  <a:cubicBezTo>
                    <a:pt x="2193410" y="3032328"/>
                    <a:pt x="2083926" y="2984383"/>
                    <a:pt x="1978611" y="2929952"/>
                  </a:cubicBezTo>
                  <a:cubicBezTo>
                    <a:pt x="1873663" y="2874711"/>
                    <a:pt x="1772884" y="2812985"/>
                    <a:pt x="1678235" y="2744424"/>
                  </a:cubicBezTo>
                  <a:cubicBezTo>
                    <a:pt x="1488201" y="2608001"/>
                    <a:pt x="1321708" y="2448068"/>
                    <a:pt x="1175688" y="2277018"/>
                  </a:cubicBezTo>
                  <a:cubicBezTo>
                    <a:pt x="1102985" y="2191086"/>
                    <a:pt x="1035309" y="2102377"/>
                    <a:pt x="971310" y="2012044"/>
                  </a:cubicBezTo>
                  <a:cubicBezTo>
                    <a:pt x="907188" y="1921714"/>
                    <a:pt x="847358" y="1829413"/>
                    <a:pt x="790717" y="1735723"/>
                  </a:cubicBezTo>
                  <a:cubicBezTo>
                    <a:pt x="761782" y="1688357"/>
                    <a:pt x="735300" y="1644002"/>
                    <a:pt x="706488" y="1598604"/>
                  </a:cubicBezTo>
                  <a:cubicBezTo>
                    <a:pt x="677922" y="1553555"/>
                    <a:pt x="648866" y="1508505"/>
                    <a:pt x="618951" y="1463802"/>
                  </a:cubicBezTo>
                  <a:lnTo>
                    <a:pt x="436273" y="1195355"/>
                  </a:lnTo>
                  <a:cubicBezTo>
                    <a:pt x="405990" y="1150189"/>
                    <a:pt x="376075" y="1104792"/>
                    <a:pt x="346896" y="1058816"/>
                  </a:cubicBezTo>
                  <a:cubicBezTo>
                    <a:pt x="317716" y="1012838"/>
                    <a:pt x="288782" y="966747"/>
                    <a:pt x="261809" y="919264"/>
                  </a:cubicBezTo>
                  <a:cubicBezTo>
                    <a:pt x="207742" y="824764"/>
                    <a:pt x="158088" y="727485"/>
                    <a:pt x="118487" y="626498"/>
                  </a:cubicBezTo>
                  <a:cubicBezTo>
                    <a:pt x="78151" y="525859"/>
                    <a:pt x="48237" y="421515"/>
                    <a:pt x="28130" y="315781"/>
                  </a:cubicBezTo>
                  <a:cubicBezTo>
                    <a:pt x="18506" y="262914"/>
                    <a:pt x="11425" y="209642"/>
                    <a:pt x="6751" y="156195"/>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7DEDDC41-2C98-4AF1-A0EA-AEEC34827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16467" y="-1"/>
              <a:ext cx="5275533" cy="2980757"/>
            </a:xfrm>
            <a:custGeom>
              <a:avLst/>
              <a:gdLst>
                <a:gd name="connsiteX0" fmla="*/ 0 w 5275533"/>
                <a:gd name="connsiteY0" fmla="*/ 0 h 2980757"/>
                <a:gd name="connsiteX1" fmla="*/ 201166 w 5275533"/>
                <a:gd name="connsiteY1" fmla="*/ 0 h 2980757"/>
                <a:gd name="connsiteX2" fmla="*/ 206734 w 5275533"/>
                <a:gd name="connsiteY2" fmla="*/ 89286 h 2980757"/>
                <a:gd name="connsiteX3" fmla="*/ 232051 w 5275533"/>
                <a:gd name="connsiteY3" fmla="*/ 226897 h 2980757"/>
                <a:gd name="connsiteX4" fmla="*/ 332707 w 5275533"/>
                <a:gd name="connsiteY4" fmla="*/ 487120 h 2980757"/>
                <a:gd name="connsiteX5" fmla="*/ 402959 w 5275533"/>
                <a:gd name="connsiteY5" fmla="*/ 609647 h 2980757"/>
                <a:gd name="connsiteX6" fmla="*/ 483631 w 5275533"/>
                <a:gd name="connsiteY6" fmla="*/ 728236 h 2980757"/>
                <a:gd name="connsiteX7" fmla="*/ 669986 w 5275533"/>
                <a:gd name="connsiteY7" fmla="*/ 957424 h 2980757"/>
                <a:gd name="connsiteX8" fmla="*/ 871667 w 5275533"/>
                <a:gd name="connsiteY8" fmla="*/ 1188348 h 2980757"/>
                <a:gd name="connsiteX9" fmla="*/ 971956 w 5275533"/>
                <a:gd name="connsiteY9" fmla="*/ 1308905 h 2980757"/>
                <a:gd name="connsiteX10" fmla="*/ 1020139 w 5275533"/>
                <a:gd name="connsiteY10" fmla="*/ 1368084 h 2980757"/>
                <a:gd name="connsiteX11" fmla="*/ 1067340 w 5275533"/>
                <a:gd name="connsiteY11" fmla="*/ 1424715 h 2980757"/>
                <a:gd name="connsiteX12" fmla="*/ 1472909 w 5275533"/>
                <a:gd name="connsiteY12" fmla="*/ 1843252 h 2980757"/>
                <a:gd name="connsiteX13" fmla="*/ 1688567 w 5275533"/>
                <a:gd name="connsiteY13" fmla="*/ 2031559 h 2980757"/>
                <a:gd name="connsiteX14" fmla="*/ 1914401 w 5275533"/>
                <a:gd name="connsiteY14" fmla="*/ 2205156 h 2980757"/>
                <a:gd name="connsiteX15" fmla="*/ 2418909 w 5275533"/>
                <a:gd name="connsiteY15" fmla="*/ 2479741 h 2980757"/>
                <a:gd name="connsiteX16" fmla="*/ 2701141 w 5275533"/>
                <a:gd name="connsiteY16" fmla="*/ 2557333 h 2980757"/>
                <a:gd name="connsiteX17" fmla="*/ 2773475 w 5275533"/>
                <a:gd name="connsiteY17" fmla="*/ 2570999 h 2980757"/>
                <a:gd name="connsiteX18" fmla="*/ 2846424 w 5275533"/>
                <a:gd name="connsiteY18" fmla="*/ 2582465 h 2980757"/>
                <a:gd name="connsiteX19" fmla="*/ 2993669 w 5275533"/>
                <a:gd name="connsiteY19" fmla="*/ 2598909 h 2980757"/>
                <a:gd name="connsiteX20" fmla="*/ 3067721 w 5275533"/>
                <a:gd name="connsiteY20" fmla="*/ 2604237 h 2980757"/>
                <a:gd name="connsiteX21" fmla="*/ 3142019 w 5275533"/>
                <a:gd name="connsiteY21" fmla="*/ 2607943 h 2980757"/>
                <a:gd name="connsiteX22" fmla="*/ 3216561 w 5275533"/>
                <a:gd name="connsiteY22" fmla="*/ 2609564 h 2980757"/>
                <a:gd name="connsiteX23" fmla="*/ 3291225 w 5275533"/>
                <a:gd name="connsiteY23" fmla="*/ 2609217 h 2980757"/>
                <a:gd name="connsiteX24" fmla="*/ 3328619 w 5275533"/>
                <a:gd name="connsiteY24" fmla="*/ 2608869 h 2980757"/>
                <a:gd name="connsiteX25" fmla="*/ 3364665 w 5275533"/>
                <a:gd name="connsiteY25" fmla="*/ 2607363 h 2980757"/>
                <a:gd name="connsiteX26" fmla="*/ 3400587 w 5275533"/>
                <a:gd name="connsiteY26" fmla="*/ 2605627 h 2980757"/>
                <a:gd name="connsiteX27" fmla="*/ 3436387 w 5275533"/>
                <a:gd name="connsiteY27" fmla="*/ 2602847 h 2980757"/>
                <a:gd name="connsiteX28" fmla="*/ 3578361 w 5275533"/>
                <a:gd name="connsiteY28" fmla="*/ 2586286 h 2980757"/>
                <a:gd name="connsiteX29" fmla="*/ 4119159 w 5275533"/>
                <a:gd name="connsiteY29" fmla="*/ 2418594 h 2980757"/>
                <a:gd name="connsiteX30" fmla="*/ 4618765 w 5275533"/>
                <a:gd name="connsiteY30" fmla="*/ 2124668 h 2980757"/>
                <a:gd name="connsiteX31" fmla="*/ 4739895 w 5275533"/>
                <a:gd name="connsiteY31" fmla="*/ 2038275 h 2980757"/>
                <a:gd name="connsiteX32" fmla="*/ 4861027 w 5275533"/>
                <a:gd name="connsiteY32" fmla="*/ 1948986 h 2980757"/>
                <a:gd name="connsiteX33" fmla="*/ 5106354 w 5275533"/>
                <a:gd name="connsiteY33" fmla="*/ 1763690 h 2980757"/>
                <a:gd name="connsiteX34" fmla="*/ 5275533 w 5275533"/>
                <a:gd name="connsiteY34" fmla="*/ 1641017 h 2980757"/>
                <a:gd name="connsiteX35" fmla="*/ 5275533 w 5275533"/>
                <a:gd name="connsiteY35" fmla="*/ 2257481 h 2980757"/>
                <a:gd name="connsiteX36" fmla="*/ 5168881 w 5275533"/>
                <a:gd name="connsiteY36" fmla="*/ 2332084 h 2980757"/>
                <a:gd name="connsiteX37" fmla="*/ 5036225 w 5275533"/>
                <a:gd name="connsiteY37" fmla="*/ 2421489 h 2980757"/>
                <a:gd name="connsiteX38" fmla="*/ 4899401 w 5275533"/>
                <a:gd name="connsiteY38" fmla="*/ 2508347 h 2980757"/>
                <a:gd name="connsiteX39" fmla="*/ 4612145 w 5275533"/>
                <a:gd name="connsiteY39" fmla="*/ 2671407 h 2980757"/>
                <a:gd name="connsiteX40" fmla="*/ 4303187 w 5275533"/>
                <a:gd name="connsiteY40" fmla="*/ 2810030 h 2980757"/>
                <a:gd name="connsiteX41" fmla="*/ 3630835 w 5275533"/>
                <a:gd name="connsiteY41" fmla="*/ 2969500 h 2980757"/>
                <a:gd name="connsiteX42" fmla="*/ 3457719 w 5275533"/>
                <a:gd name="connsiteY42" fmla="*/ 2979808 h 2980757"/>
                <a:gd name="connsiteX43" fmla="*/ 3414441 w 5275533"/>
                <a:gd name="connsiteY43" fmla="*/ 2980733 h 2980757"/>
                <a:gd name="connsiteX44" fmla="*/ 3371285 w 5275533"/>
                <a:gd name="connsiteY44" fmla="*/ 2980502 h 2980757"/>
                <a:gd name="connsiteX45" fmla="*/ 3328252 w 5275533"/>
                <a:gd name="connsiteY45" fmla="*/ 2980039 h 2980757"/>
                <a:gd name="connsiteX46" fmla="*/ 3286445 w 5275533"/>
                <a:gd name="connsiteY46" fmla="*/ 2978534 h 2980757"/>
                <a:gd name="connsiteX47" fmla="*/ 2952475 w 5275533"/>
                <a:gd name="connsiteY47" fmla="*/ 2953402 h 2980757"/>
                <a:gd name="connsiteX48" fmla="*/ 2620591 w 5275533"/>
                <a:gd name="connsiteY48" fmla="*/ 2898046 h 2980757"/>
                <a:gd name="connsiteX49" fmla="*/ 2294591 w 5275533"/>
                <a:gd name="connsiteY49" fmla="*/ 2811305 h 2980757"/>
                <a:gd name="connsiteX50" fmla="*/ 1670544 w 5275533"/>
                <a:gd name="connsiteY50" fmla="*/ 2550501 h 2980757"/>
                <a:gd name="connsiteX51" fmla="*/ 1144703 w 5275533"/>
                <a:gd name="connsiteY51" fmla="*/ 2144472 h 2980757"/>
                <a:gd name="connsiteX52" fmla="*/ 931497 w 5275533"/>
                <a:gd name="connsiteY52" fmla="*/ 1900114 h 2980757"/>
                <a:gd name="connsiteX53" fmla="*/ 745265 w 5275533"/>
                <a:gd name="connsiteY53" fmla="*/ 1641395 h 2980757"/>
                <a:gd name="connsiteX54" fmla="*/ 701741 w 5275533"/>
                <a:gd name="connsiteY54" fmla="*/ 1575500 h 2980757"/>
                <a:gd name="connsiteX55" fmla="*/ 660178 w 5275533"/>
                <a:gd name="connsiteY55" fmla="*/ 1511573 h 2980757"/>
                <a:gd name="connsiteX56" fmla="*/ 578158 w 5275533"/>
                <a:gd name="connsiteY56" fmla="*/ 1387656 h 2980757"/>
                <a:gd name="connsiteX57" fmla="*/ 408230 w 5275533"/>
                <a:gd name="connsiteY57" fmla="*/ 1134497 h 2980757"/>
                <a:gd name="connsiteX58" fmla="*/ 242349 w 5275533"/>
                <a:gd name="connsiteY58" fmla="*/ 866860 h 2980757"/>
                <a:gd name="connsiteX59" fmla="*/ 167562 w 5275533"/>
                <a:gd name="connsiteY59" fmla="*/ 724994 h 2980757"/>
                <a:gd name="connsiteX60" fmla="*/ 104054 w 5275533"/>
                <a:gd name="connsiteY60" fmla="*/ 576525 h 2980757"/>
                <a:gd name="connsiteX61" fmla="*/ 55381 w 5275533"/>
                <a:gd name="connsiteY61" fmla="*/ 422499 h 2980757"/>
                <a:gd name="connsiteX62" fmla="*/ 37236 w 5275533"/>
                <a:gd name="connsiteY62" fmla="*/ 343980 h 2980757"/>
                <a:gd name="connsiteX63" fmla="*/ 29267 w 5275533"/>
                <a:gd name="connsiteY63" fmla="*/ 304604 h 2980757"/>
                <a:gd name="connsiteX64" fmla="*/ 22646 w 5275533"/>
                <a:gd name="connsiteY64" fmla="*/ 265113 h 2980757"/>
                <a:gd name="connsiteX65" fmla="*/ 3903 w 5275533"/>
                <a:gd name="connsiteY65" fmla="*/ 106787 h 298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275533" h="2980757">
                  <a:moveTo>
                    <a:pt x="0" y="0"/>
                  </a:moveTo>
                  <a:lnTo>
                    <a:pt x="201166" y="0"/>
                  </a:lnTo>
                  <a:lnTo>
                    <a:pt x="206734" y="89286"/>
                  </a:lnTo>
                  <a:cubicBezTo>
                    <a:pt x="212220" y="135755"/>
                    <a:pt x="220465" y="181731"/>
                    <a:pt x="232051" y="226897"/>
                  </a:cubicBezTo>
                  <a:cubicBezTo>
                    <a:pt x="254855" y="317344"/>
                    <a:pt x="290287" y="403854"/>
                    <a:pt x="332707" y="487120"/>
                  </a:cubicBezTo>
                  <a:cubicBezTo>
                    <a:pt x="354163" y="528696"/>
                    <a:pt x="377948" y="569461"/>
                    <a:pt x="402959" y="609647"/>
                  </a:cubicBezTo>
                  <a:cubicBezTo>
                    <a:pt x="428337" y="649717"/>
                    <a:pt x="455433" y="689209"/>
                    <a:pt x="483631" y="728236"/>
                  </a:cubicBezTo>
                  <a:cubicBezTo>
                    <a:pt x="540764" y="806061"/>
                    <a:pt x="604271" y="881569"/>
                    <a:pt x="669986" y="957424"/>
                  </a:cubicBezTo>
                  <a:cubicBezTo>
                    <a:pt x="735701" y="1033395"/>
                    <a:pt x="804359" y="1109366"/>
                    <a:pt x="871667" y="1188348"/>
                  </a:cubicBezTo>
                  <a:cubicBezTo>
                    <a:pt x="905383" y="1227723"/>
                    <a:pt x="938731" y="1268025"/>
                    <a:pt x="971956" y="1308905"/>
                  </a:cubicBezTo>
                  <a:lnTo>
                    <a:pt x="1020139" y="1368084"/>
                  </a:lnTo>
                  <a:cubicBezTo>
                    <a:pt x="1035954" y="1386962"/>
                    <a:pt x="1051035" y="1406302"/>
                    <a:pt x="1067340" y="1424715"/>
                  </a:cubicBezTo>
                  <a:cubicBezTo>
                    <a:pt x="1194602" y="1574573"/>
                    <a:pt x="1332652" y="1712503"/>
                    <a:pt x="1472909" y="1843252"/>
                  </a:cubicBezTo>
                  <a:cubicBezTo>
                    <a:pt x="1543406" y="1908337"/>
                    <a:pt x="1615128" y="1971221"/>
                    <a:pt x="1688567" y="2031559"/>
                  </a:cubicBezTo>
                  <a:cubicBezTo>
                    <a:pt x="1762006" y="2091895"/>
                    <a:pt x="1836793" y="2150263"/>
                    <a:pt x="1914401" y="2205156"/>
                  </a:cubicBezTo>
                  <a:cubicBezTo>
                    <a:pt x="2069003" y="2315176"/>
                    <a:pt x="2235742" y="2413498"/>
                    <a:pt x="2418909" y="2479741"/>
                  </a:cubicBezTo>
                  <a:cubicBezTo>
                    <a:pt x="2510249" y="2512863"/>
                    <a:pt x="2604898" y="2538225"/>
                    <a:pt x="2701141" y="2557333"/>
                  </a:cubicBezTo>
                  <a:cubicBezTo>
                    <a:pt x="2725293" y="2561850"/>
                    <a:pt x="2749201" y="2567062"/>
                    <a:pt x="2773475" y="2570999"/>
                  </a:cubicBezTo>
                  <a:lnTo>
                    <a:pt x="2846424" y="2582465"/>
                  </a:lnTo>
                  <a:cubicBezTo>
                    <a:pt x="2895343" y="2588602"/>
                    <a:pt x="2944261" y="2595088"/>
                    <a:pt x="2993669" y="2598909"/>
                  </a:cubicBezTo>
                  <a:cubicBezTo>
                    <a:pt x="3018313" y="2601110"/>
                    <a:pt x="3042956" y="2603195"/>
                    <a:pt x="3067721" y="2604237"/>
                  </a:cubicBezTo>
                  <a:cubicBezTo>
                    <a:pt x="3092487" y="2605394"/>
                    <a:pt x="3117130" y="2607247"/>
                    <a:pt x="3142019" y="2607943"/>
                  </a:cubicBezTo>
                  <a:lnTo>
                    <a:pt x="3216561" y="2609564"/>
                  </a:lnTo>
                  <a:cubicBezTo>
                    <a:pt x="3241326" y="2610142"/>
                    <a:pt x="3266337" y="2609333"/>
                    <a:pt x="3291225" y="2609217"/>
                  </a:cubicBezTo>
                  <a:lnTo>
                    <a:pt x="3328619" y="2608869"/>
                  </a:lnTo>
                  <a:cubicBezTo>
                    <a:pt x="3340757" y="2608522"/>
                    <a:pt x="3352649" y="2607827"/>
                    <a:pt x="3364665" y="2607363"/>
                  </a:cubicBezTo>
                  <a:cubicBezTo>
                    <a:pt x="3376679" y="2606784"/>
                    <a:pt x="3388695" y="2606438"/>
                    <a:pt x="3400587" y="2605627"/>
                  </a:cubicBezTo>
                  <a:lnTo>
                    <a:pt x="3436387" y="2602847"/>
                  </a:lnTo>
                  <a:cubicBezTo>
                    <a:pt x="3484079" y="2599257"/>
                    <a:pt x="3531404" y="2593235"/>
                    <a:pt x="3578361" y="2586286"/>
                  </a:cubicBezTo>
                  <a:cubicBezTo>
                    <a:pt x="3766310" y="2556871"/>
                    <a:pt x="3947025" y="2499314"/>
                    <a:pt x="4119159" y="2418594"/>
                  </a:cubicBezTo>
                  <a:cubicBezTo>
                    <a:pt x="4291907" y="2338801"/>
                    <a:pt x="4456317" y="2236657"/>
                    <a:pt x="4618765" y="2124668"/>
                  </a:cubicBezTo>
                  <a:cubicBezTo>
                    <a:pt x="4659346" y="2096759"/>
                    <a:pt x="4699682" y="2067575"/>
                    <a:pt x="4739895" y="2038275"/>
                  </a:cubicBezTo>
                  <a:cubicBezTo>
                    <a:pt x="4780355" y="2008976"/>
                    <a:pt x="4820691" y="1979212"/>
                    <a:pt x="4861027" y="1948986"/>
                  </a:cubicBezTo>
                  <a:lnTo>
                    <a:pt x="5106354" y="1763690"/>
                  </a:lnTo>
                  <a:lnTo>
                    <a:pt x="5275533" y="1641017"/>
                  </a:lnTo>
                  <a:lnTo>
                    <a:pt x="5275533" y="2257481"/>
                  </a:lnTo>
                  <a:lnTo>
                    <a:pt x="5168881" y="2332084"/>
                  </a:lnTo>
                  <a:cubicBezTo>
                    <a:pt x="5125235" y="2362079"/>
                    <a:pt x="5081099" y="2391958"/>
                    <a:pt x="5036225" y="2421489"/>
                  </a:cubicBezTo>
                  <a:cubicBezTo>
                    <a:pt x="4991231" y="2450790"/>
                    <a:pt x="4945867" y="2479857"/>
                    <a:pt x="4899401" y="2508347"/>
                  </a:cubicBezTo>
                  <a:cubicBezTo>
                    <a:pt x="4806959" y="2565440"/>
                    <a:pt x="4711574" y="2620798"/>
                    <a:pt x="4612145" y="2671407"/>
                  </a:cubicBezTo>
                  <a:cubicBezTo>
                    <a:pt x="4512836" y="2722247"/>
                    <a:pt x="4410095" y="2769496"/>
                    <a:pt x="4303187" y="2810030"/>
                  </a:cubicBezTo>
                  <a:cubicBezTo>
                    <a:pt x="4090349" y="2892256"/>
                    <a:pt x="3861694" y="2947728"/>
                    <a:pt x="3630835" y="2969500"/>
                  </a:cubicBezTo>
                  <a:cubicBezTo>
                    <a:pt x="3573089" y="2974712"/>
                    <a:pt x="3515343" y="2978649"/>
                    <a:pt x="3457719" y="2979808"/>
                  </a:cubicBezTo>
                  <a:lnTo>
                    <a:pt x="3414441" y="2980733"/>
                  </a:lnTo>
                  <a:cubicBezTo>
                    <a:pt x="3400097" y="2980850"/>
                    <a:pt x="3385630" y="2980502"/>
                    <a:pt x="3371285" y="2980502"/>
                  </a:cubicBezTo>
                  <a:lnTo>
                    <a:pt x="3328252" y="2980039"/>
                  </a:lnTo>
                  <a:lnTo>
                    <a:pt x="3286445" y="2978534"/>
                  </a:lnTo>
                  <a:cubicBezTo>
                    <a:pt x="3175121" y="2975174"/>
                    <a:pt x="3063553" y="2966837"/>
                    <a:pt x="2952475" y="2953402"/>
                  </a:cubicBezTo>
                  <a:cubicBezTo>
                    <a:pt x="2841275" y="2940664"/>
                    <a:pt x="2730319" y="2922365"/>
                    <a:pt x="2620591" y="2898046"/>
                  </a:cubicBezTo>
                  <a:cubicBezTo>
                    <a:pt x="2510984" y="2873494"/>
                    <a:pt x="2402235" y="2844426"/>
                    <a:pt x="2294591" y="2811305"/>
                  </a:cubicBezTo>
                  <a:cubicBezTo>
                    <a:pt x="2079669" y="2744483"/>
                    <a:pt x="1867198" y="2661331"/>
                    <a:pt x="1670544" y="2550501"/>
                  </a:cubicBezTo>
                  <a:cubicBezTo>
                    <a:pt x="1473767" y="2439903"/>
                    <a:pt x="1298079" y="2299657"/>
                    <a:pt x="1144703" y="2144472"/>
                  </a:cubicBezTo>
                  <a:cubicBezTo>
                    <a:pt x="1067586" y="2066996"/>
                    <a:pt x="997458" y="1984539"/>
                    <a:pt x="931497" y="1900114"/>
                  </a:cubicBezTo>
                  <a:cubicBezTo>
                    <a:pt x="865906" y="1815342"/>
                    <a:pt x="803500" y="1729295"/>
                    <a:pt x="745265" y="1641395"/>
                  </a:cubicBezTo>
                  <a:cubicBezTo>
                    <a:pt x="730307" y="1619623"/>
                    <a:pt x="716207" y="1597503"/>
                    <a:pt x="701741" y="1575500"/>
                  </a:cubicBezTo>
                  <a:lnTo>
                    <a:pt x="660178" y="1511573"/>
                  </a:lnTo>
                  <a:cubicBezTo>
                    <a:pt x="633574" y="1470229"/>
                    <a:pt x="605989" y="1429232"/>
                    <a:pt x="578158" y="1387656"/>
                  </a:cubicBezTo>
                  <a:lnTo>
                    <a:pt x="408230" y="1134497"/>
                  </a:lnTo>
                  <a:cubicBezTo>
                    <a:pt x="351220" y="1048219"/>
                    <a:pt x="294945" y="959392"/>
                    <a:pt x="242349" y="866860"/>
                  </a:cubicBezTo>
                  <a:cubicBezTo>
                    <a:pt x="216112" y="820536"/>
                    <a:pt x="190734" y="773402"/>
                    <a:pt x="167562" y="724994"/>
                  </a:cubicBezTo>
                  <a:cubicBezTo>
                    <a:pt x="144513" y="676469"/>
                    <a:pt x="123057" y="627019"/>
                    <a:pt x="104054" y="576525"/>
                  </a:cubicBezTo>
                  <a:cubicBezTo>
                    <a:pt x="85418" y="525917"/>
                    <a:pt x="68867" y="474613"/>
                    <a:pt x="55381" y="422499"/>
                  </a:cubicBezTo>
                  <a:cubicBezTo>
                    <a:pt x="49006" y="396442"/>
                    <a:pt x="42508" y="370269"/>
                    <a:pt x="37236" y="343980"/>
                  </a:cubicBezTo>
                  <a:lnTo>
                    <a:pt x="29267" y="304604"/>
                  </a:lnTo>
                  <a:lnTo>
                    <a:pt x="22646" y="265113"/>
                  </a:lnTo>
                  <a:cubicBezTo>
                    <a:pt x="14003" y="212420"/>
                    <a:pt x="7872" y="159582"/>
                    <a:pt x="3903" y="106787"/>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Freeform: Shape 14">
              <a:extLst>
                <a:ext uri="{FF2B5EF4-FFF2-40B4-BE49-F238E27FC236}">
                  <a16:creationId xmlns:a16="http://schemas.microsoft.com/office/drawing/2014/main" id="{D2208F20-F93C-4530-8370-FC7818BABB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613805 w 5270786"/>
                <a:gd name="connsiteY1" fmla="*/ 0 h 2927775"/>
                <a:gd name="connsiteX2" fmla="*/ 618487 w 5270786"/>
                <a:gd name="connsiteY2" fmla="*/ 85404 h 2927775"/>
                <a:gd name="connsiteX3" fmla="*/ 1054084 w 5270786"/>
                <a:gd name="connsiteY3" fmla="*/ 895200 h 2927775"/>
                <a:gd name="connsiteX4" fmla="*/ 1276976 w 5270786"/>
                <a:gd name="connsiteY4" fmla="*/ 1191325 h 2927775"/>
                <a:gd name="connsiteX5" fmla="*/ 3368450 w 5270786"/>
                <a:gd name="connsiteY5" fmla="*/ 2348843 h 2927775"/>
                <a:gd name="connsiteX6" fmla="*/ 4956151 w 5270786"/>
                <a:gd name="connsiteY6" fmla="*/ 1636730 h 2927775"/>
                <a:gd name="connsiteX7" fmla="*/ 5149372 w 5270786"/>
                <a:gd name="connsiteY7" fmla="*/ 1495325 h 2927775"/>
                <a:gd name="connsiteX8" fmla="*/ 5270786 w 5270786"/>
                <a:gd name="connsiteY8" fmla="*/ 1406110 h 2927775"/>
                <a:gd name="connsiteX9" fmla="*/ 5270786 w 5270786"/>
                <a:gd name="connsiteY9" fmla="*/ 2138641 h 2927775"/>
                <a:gd name="connsiteX10" fmla="*/ 5112925 w 5270786"/>
                <a:gd name="connsiteY10" fmla="*/ 2253730 h 2927775"/>
                <a:gd name="connsiteX11" fmla="*/ 3368327 w 5270786"/>
                <a:gd name="connsiteY11" fmla="*/ 2927775 h 2927775"/>
                <a:gd name="connsiteX12" fmla="*/ 769646 w 5270786"/>
                <a:gd name="connsiteY12" fmla="*/ 1516288 h 2927775"/>
                <a:gd name="connsiteX13" fmla="*/ 3149 w 5270786"/>
                <a:gd name="connsiteY13"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0786" h="2927775">
                  <a:moveTo>
                    <a:pt x="0" y="0"/>
                  </a:moveTo>
                  <a:lnTo>
                    <a:pt x="613805" y="0"/>
                  </a:lnTo>
                  <a:lnTo>
                    <a:pt x="618487" y="85404"/>
                  </a:lnTo>
                  <a:cubicBezTo>
                    <a:pt x="650052" y="360109"/>
                    <a:pt x="792650" y="556543"/>
                    <a:pt x="1054084" y="895200"/>
                  </a:cubicBezTo>
                  <a:cubicBezTo>
                    <a:pt x="1126174" y="988542"/>
                    <a:pt x="1200716" y="1085128"/>
                    <a:pt x="1276976" y="1191325"/>
                  </a:cubicBezTo>
                  <a:cubicBezTo>
                    <a:pt x="1859704" y="2002688"/>
                    <a:pt x="2485223" y="2348843"/>
                    <a:pt x="3368450" y="2348843"/>
                  </a:cubicBezTo>
                  <a:cubicBezTo>
                    <a:pt x="3948114" y="2348843"/>
                    <a:pt x="4373422" y="2066846"/>
                    <a:pt x="4956151" y="1636730"/>
                  </a:cubicBezTo>
                  <a:cubicBezTo>
                    <a:pt x="5021253" y="1588668"/>
                    <a:pt x="5086356" y="1541186"/>
                    <a:pt x="5149372" y="1495325"/>
                  </a:cubicBezTo>
                  <a:lnTo>
                    <a:pt x="5270786" y="1406110"/>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Freeform: Shape 15">
              <a:extLst>
                <a:ext uri="{FF2B5EF4-FFF2-40B4-BE49-F238E27FC236}">
                  <a16:creationId xmlns:a16="http://schemas.microsoft.com/office/drawing/2014/main" id="{E52F51E0-B50B-43EA-B6AC-C16BD29C3E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921214" y="-1"/>
              <a:ext cx="5270786" cy="2927775"/>
            </a:xfrm>
            <a:custGeom>
              <a:avLst/>
              <a:gdLst>
                <a:gd name="connsiteX0" fmla="*/ 0 w 5270786"/>
                <a:gd name="connsiteY0" fmla="*/ 0 h 2927775"/>
                <a:gd name="connsiteX1" fmla="*/ 736294 w 5270786"/>
                <a:gd name="connsiteY1" fmla="*/ 0 h 2927775"/>
                <a:gd name="connsiteX2" fmla="*/ 740298 w 5270786"/>
                <a:gd name="connsiteY2" fmla="*/ 72745 h 2927775"/>
                <a:gd name="connsiteX3" fmla="*/ 1153024 w 5270786"/>
                <a:gd name="connsiteY3" fmla="*/ 826989 h 2927775"/>
                <a:gd name="connsiteX4" fmla="*/ 1378368 w 5270786"/>
                <a:gd name="connsiteY4" fmla="*/ 1126356 h 2927775"/>
                <a:gd name="connsiteX5" fmla="*/ 2238056 w 5270786"/>
                <a:gd name="connsiteY5" fmla="*/ 1955322 h 2927775"/>
                <a:gd name="connsiteX6" fmla="*/ 3368327 w 5270786"/>
                <a:gd name="connsiteY6" fmla="*/ 2233033 h 2927775"/>
                <a:gd name="connsiteX7" fmla="*/ 4095360 w 5270786"/>
                <a:gd name="connsiteY7" fmla="*/ 2056192 h 2927775"/>
                <a:gd name="connsiteX8" fmla="*/ 4880506 w 5270786"/>
                <a:gd name="connsiteY8" fmla="*/ 1545587 h 2927775"/>
                <a:gd name="connsiteX9" fmla="*/ 5074340 w 5270786"/>
                <a:gd name="connsiteY9" fmla="*/ 1403721 h 2927775"/>
                <a:gd name="connsiteX10" fmla="*/ 5270786 w 5270786"/>
                <a:gd name="connsiteY10" fmla="*/ 1259367 h 2927775"/>
                <a:gd name="connsiteX11" fmla="*/ 5270786 w 5270786"/>
                <a:gd name="connsiteY11" fmla="*/ 2138641 h 2927775"/>
                <a:gd name="connsiteX12" fmla="*/ 5112925 w 5270786"/>
                <a:gd name="connsiteY12" fmla="*/ 2253730 h 2927775"/>
                <a:gd name="connsiteX13" fmla="*/ 3368327 w 5270786"/>
                <a:gd name="connsiteY13" fmla="*/ 2927775 h 2927775"/>
                <a:gd name="connsiteX14" fmla="*/ 769646 w 5270786"/>
                <a:gd name="connsiteY14" fmla="*/ 1516288 h 2927775"/>
                <a:gd name="connsiteX15" fmla="*/ 3149 w 5270786"/>
                <a:gd name="connsiteY15" fmla="*/ 85252 h 2927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270786" h="2927775">
                  <a:moveTo>
                    <a:pt x="0" y="0"/>
                  </a:moveTo>
                  <a:lnTo>
                    <a:pt x="736294" y="0"/>
                  </a:lnTo>
                  <a:lnTo>
                    <a:pt x="740298" y="72745"/>
                  </a:lnTo>
                  <a:cubicBezTo>
                    <a:pt x="768839" y="319371"/>
                    <a:pt x="898885" y="497858"/>
                    <a:pt x="1153024" y="826989"/>
                  </a:cubicBezTo>
                  <a:cubicBezTo>
                    <a:pt x="1225727" y="921142"/>
                    <a:pt x="1300882" y="1018537"/>
                    <a:pt x="1378368" y="1126356"/>
                  </a:cubicBezTo>
                  <a:cubicBezTo>
                    <a:pt x="1652384" y="1507833"/>
                    <a:pt x="1933512" y="1779060"/>
                    <a:pt x="2238056" y="1955322"/>
                  </a:cubicBezTo>
                  <a:cubicBezTo>
                    <a:pt x="2560868" y="2142238"/>
                    <a:pt x="2930637" y="2233033"/>
                    <a:pt x="3368327" y="2233033"/>
                  </a:cubicBezTo>
                  <a:cubicBezTo>
                    <a:pt x="3616720" y="2233033"/>
                    <a:pt x="3847703" y="2176866"/>
                    <a:pt x="4095360" y="2056192"/>
                  </a:cubicBezTo>
                  <a:cubicBezTo>
                    <a:pt x="4349636" y="1932276"/>
                    <a:pt x="4601340" y="1751613"/>
                    <a:pt x="4880506" y="1545587"/>
                  </a:cubicBezTo>
                  <a:cubicBezTo>
                    <a:pt x="4945974" y="1497295"/>
                    <a:pt x="5011199" y="1449697"/>
                    <a:pt x="5074340" y="1403721"/>
                  </a:cubicBezTo>
                  <a:lnTo>
                    <a:pt x="5270786" y="1259367"/>
                  </a:lnTo>
                  <a:lnTo>
                    <a:pt x="5270786" y="2138641"/>
                  </a:lnTo>
                  <a:lnTo>
                    <a:pt x="5112925" y="2253730"/>
                  </a:lnTo>
                  <a:cubicBezTo>
                    <a:pt x="4598179" y="2621786"/>
                    <a:pt x="4074961" y="2927775"/>
                    <a:pt x="3368327" y="2927775"/>
                  </a:cubicBezTo>
                  <a:cubicBezTo>
                    <a:pt x="2170746" y="2927775"/>
                    <a:pt x="1393203" y="2384512"/>
                    <a:pt x="769646" y="1516288"/>
                  </a:cubicBezTo>
                  <a:cubicBezTo>
                    <a:pt x="418850" y="1027932"/>
                    <a:pt x="48120" y="683401"/>
                    <a:pt x="3149" y="85252"/>
                  </a:cubicBezTo>
                  <a:close/>
                </a:path>
              </a:pathLst>
            </a:custGeom>
            <a:gradFill>
              <a:gsLst>
                <a:gs pos="2000">
                  <a:schemeClr val="bg1">
                    <a:alpha val="10000"/>
                  </a:schemeClr>
                </a:gs>
                <a:gs pos="16000">
                  <a:schemeClr val="accent6">
                    <a:alpha val="10000"/>
                  </a:schemeClr>
                </a:gs>
                <a:gs pos="100000">
                  <a:schemeClr val="bg1">
                    <a:alpha val="10000"/>
                  </a:schemeClr>
                </a:gs>
                <a:gs pos="85000">
                  <a:schemeClr val="accent1">
                    <a:alpha val="1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 name="Content Placeholder 2"/>
          <p:cNvSpPr>
            <a:spLocks noGrp="1"/>
          </p:cNvSpPr>
          <p:nvPr>
            <p:ph idx="1"/>
          </p:nvPr>
        </p:nvSpPr>
        <p:spPr>
          <a:xfrm>
            <a:off x="1179226" y="3049325"/>
            <a:ext cx="9833548" cy="2945574"/>
          </a:xfrm>
        </p:spPr>
        <p:txBody>
          <a:bodyPr anchor="ctr">
            <a:normAutofit/>
          </a:bodyPr>
          <a:lstStyle/>
          <a:p>
            <a:r>
              <a:rPr lang="en-US" sz="1800">
                <a:solidFill>
                  <a:schemeClr val="tx2"/>
                </a:solidFill>
              </a:rPr>
              <a:t>Variational Autoencoders are a deep learning technique for </a:t>
            </a:r>
            <a:r>
              <a:rPr lang="en-US" sz="1800" b="1">
                <a:solidFill>
                  <a:schemeClr val="tx2"/>
                </a:solidFill>
              </a:rPr>
              <a:t>unsupervised</a:t>
            </a:r>
            <a:r>
              <a:rPr lang="en-US" sz="1800">
                <a:solidFill>
                  <a:schemeClr val="tx2"/>
                </a:solidFill>
              </a:rPr>
              <a:t> learning useful latent representations</a:t>
            </a:r>
          </a:p>
          <a:p>
            <a:pPr marL="0" indent="0">
              <a:buNone/>
            </a:pPr>
            <a:endParaRPr lang="en-US" sz="1800">
              <a:solidFill>
                <a:schemeClr val="tx2"/>
              </a:solidFill>
            </a:endParaRPr>
          </a:p>
          <a:p>
            <a:pPr marL="0" indent="0">
              <a:buNone/>
            </a:pPr>
            <a:r>
              <a:rPr lang="en-US" sz="1800">
                <a:solidFill>
                  <a:schemeClr val="tx2"/>
                </a:solidFill>
                <a:effectLst/>
              </a:rPr>
              <a:t>VAEs as a tool to do:</a:t>
            </a:r>
            <a:br>
              <a:rPr lang="en-US" sz="1800">
                <a:solidFill>
                  <a:schemeClr val="tx2"/>
                </a:solidFill>
              </a:rPr>
            </a:br>
            <a:r>
              <a:rPr lang="en-US" sz="1800">
                <a:solidFill>
                  <a:schemeClr val="tx2"/>
                </a:solidFill>
                <a:effectLst/>
              </a:rPr>
              <a:t>▸ Anomaly / outlier detection</a:t>
            </a:r>
            <a:br>
              <a:rPr lang="en-US" sz="1800">
                <a:solidFill>
                  <a:schemeClr val="tx2"/>
                </a:solidFill>
              </a:rPr>
            </a:br>
            <a:r>
              <a:rPr lang="en-US" sz="1800">
                <a:solidFill>
                  <a:schemeClr val="tx2"/>
                </a:solidFill>
                <a:effectLst/>
              </a:rPr>
              <a:t>▸ Noise reduction</a:t>
            </a:r>
            <a:br>
              <a:rPr lang="en-US" sz="1800">
                <a:solidFill>
                  <a:schemeClr val="tx2"/>
                </a:solidFill>
              </a:rPr>
            </a:br>
            <a:r>
              <a:rPr lang="en-US" sz="1800">
                <a:solidFill>
                  <a:schemeClr val="tx2"/>
                </a:solidFill>
                <a:effectLst/>
              </a:rPr>
              <a:t>▸ Generative modelling</a:t>
            </a:r>
            <a:br>
              <a:rPr lang="en-US" sz="1800">
                <a:solidFill>
                  <a:schemeClr val="tx2"/>
                </a:solidFill>
              </a:rPr>
            </a:br>
            <a:r>
              <a:rPr lang="en-US" sz="1800">
                <a:solidFill>
                  <a:schemeClr val="tx2"/>
                </a:solidFill>
                <a:effectLst/>
              </a:rPr>
              <a:t>▸ Event generation with a density buffer</a:t>
            </a:r>
            <a:endParaRPr lang="en-US" sz="1800">
              <a:solidFill>
                <a:schemeClr val="tx2"/>
              </a:solidFill>
            </a:endParaRPr>
          </a:p>
        </p:txBody>
      </p:sp>
    </p:spTree>
    <p:extLst>
      <p:ext uri="{BB962C8B-B14F-4D97-AF65-F5344CB8AC3E}">
        <p14:creationId xmlns:p14="http://schemas.microsoft.com/office/powerpoint/2010/main" val="21872511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12">
            <a:extLst>
              <a:ext uri="{FF2B5EF4-FFF2-40B4-BE49-F238E27FC236}">
                <a16:creationId xmlns:a16="http://schemas.microsoft.com/office/drawing/2014/main" id="{1A45CD7D-0EAA-4286-89CB-17B096B47E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04672" y="4586599"/>
            <a:ext cx="4869179" cy="1325563"/>
          </a:xfrm>
        </p:spPr>
        <p:txBody>
          <a:bodyPr anchor="t">
            <a:normAutofit/>
          </a:bodyPr>
          <a:lstStyle/>
          <a:p>
            <a:r>
              <a:rPr lang="en-US" sz="3600">
                <a:solidFill>
                  <a:schemeClr val="tx2"/>
                </a:solidFill>
              </a:rPr>
              <a:t>Architecture</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t="6198" r="1" b="1"/>
          <a:stretch/>
        </p:blipFill>
        <p:spPr>
          <a:xfrm>
            <a:off x="5867401" y="10"/>
            <a:ext cx="6324144" cy="6857990"/>
          </a:xfrm>
          <a:prstGeom prst="rect">
            <a:avLst/>
          </a:prstGeom>
        </p:spPr>
      </p:pic>
      <p:grpSp>
        <p:nvGrpSpPr>
          <p:cNvPr id="22" name="Group 14">
            <a:extLst>
              <a:ext uri="{FF2B5EF4-FFF2-40B4-BE49-F238E27FC236}">
                <a16:creationId xmlns:a16="http://schemas.microsoft.com/office/drawing/2014/main" id="{48286062-8D5C-4E35-B944-FB01FCCC506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770456" y="0"/>
            <a:ext cx="6421545" cy="6858000"/>
            <a:chOff x="5770456" y="0"/>
            <a:chExt cx="6421545" cy="6858000"/>
          </a:xfrm>
        </p:grpSpPr>
        <p:sp>
          <p:nvSpPr>
            <p:cNvPr id="16" name="Freeform: Shape 15">
              <a:extLst>
                <a:ext uri="{FF2B5EF4-FFF2-40B4-BE49-F238E27FC236}">
                  <a16:creationId xmlns:a16="http://schemas.microsoft.com/office/drawing/2014/main" id="{082852A4-72C6-4F67-8305-BBAB26BAA7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76158" y="25327"/>
              <a:ext cx="6015842" cy="6832673"/>
            </a:xfrm>
            <a:custGeom>
              <a:avLst/>
              <a:gdLst>
                <a:gd name="connsiteX0" fmla="*/ 6015842 w 6015842"/>
                <a:gd name="connsiteY0" fmla="*/ 6607627 h 6832673"/>
                <a:gd name="connsiteX1" fmla="*/ 6015842 w 6015842"/>
                <a:gd name="connsiteY1" fmla="*/ 6832673 h 6832673"/>
                <a:gd name="connsiteX2" fmla="*/ 5735634 w 6015842"/>
                <a:gd name="connsiteY2" fmla="*/ 6832673 h 6832673"/>
                <a:gd name="connsiteX3" fmla="*/ 5818530 w 6015842"/>
                <a:gd name="connsiteY3" fmla="*/ 6767255 h 6832673"/>
                <a:gd name="connsiteX4" fmla="*/ 4633062 w 6015842"/>
                <a:gd name="connsiteY4" fmla="*/ 499 h 6832673"/>
                <a:gd name="connsiteX5" fmla="*/ 4830740 w 6015842"/>
                <a:gd name="connsiteY5" fmla="*/ 7861 h 6832673"/>
                <a:gd name="connsiteX6" fmla="*/ 5614049 w 6015842"/>
                <a:gd name="connsiteY6" fmla="*/ 130835 h 6832673"/>
                <a:gd name="connsiteX7" fmla="*/ 5900717 w 6015842"/>
                <a:gd name="connsiteY7" fmla="*/ 218147 h 6832673"/>
                <a:gd name="connsiteX8" fmla="*/ 6015842 w 6015842"/>
                <a:gd name="connsiteY8" fmla="*/ 264101 h 6832673"/>
                <a:gd name="connsiteX9" fmla="*/ 6015842 w 6015842"/>
                <a:gd name="connsiteY9" fmla="*/ 662291 h 6832673"/>
                <a:gd name="connsiteX10" fmla="*/ 5865183 w 6015842"/>
                <a:gd name="connsiteY10" fmla="*/ 601873 h 6832673"/>
                <a:gd name="connsiteX11" fmla="*/ 5522516 w 6015842"/>
                <a:gd name="connsiteY11" fmla="*/ 496937 h 6832673"/>
                <a:gd name="connsiteX12" fmla="*/ 4809762 w 6015842"/>
                <a:gd name="connsiteY12" fmla="*/ 394287 h 6832673"/>
                <a:gd name="connsiteX13" fmla="*/ 4087181 w 6015842"/>
                <a:gd name="connsiteY13" fmla="*/ 420838 h 6832673"/>
                <a:gd name="connsiteX14" fmla="*/ 3378242 w 6015842"/>
                <a:gd name="connsiteY14" fmla="*/ 571551 h 6832673"/>
                <a:gd name="connsiteX15" fmla="*/ 1488325 w 6015842"/>
                <a:gd name="connsiteY15" fmla="*/ 1639596 h 6832673"/>
                <a:gd name="connsiteX16" fmla="*/ 993256 w 6015842"/>
                <a:gd name="connsiteY16" fmla="*/ 2176884 h 6832673"/>
                <a:gd name="connsiteX17" fmla="*/ 601602 w 6015842"/>
                <a:gd name="connsiteY17" fmla="*/ 2794422 h 6832673"/>
                <a:gd name="connsiteX18" fmla="*/ 335805 w 6015842"/>
                <a:gd name="connsiteY18" fmla="*/ 3476785 h 6832673"/>
                <a:gd name="connsiteX19" fmla="*/ 238991 w 6015842"/>
                <a:gd name="connsiteY19" fmla="*/ 4205577 h 6832673"/>
                <a:gd name="connsiteX20" fmla="*/ 279770 w 6015842"/>
                <a:gd name="connsiteY20" fmla="*/ 4561593 h 6832673"/>
                <a:gd name="connsiteX21" fmla="*/ 400346 w 6015842"/>
                <a:gd name="connsiteY21" fmla="*/ 4894912 h 6832673"/>
                <a:gd name="connsiteX22" fmla="*/ 484398 w 6015842"/>
                <a:gd name="connsiteY22" fmla="*/ 5051706 h 6832673"/>
                <a:gd name="connsiteX23" fmla="*/ 580920 w 6015842"/>
                <a:gd name="connsiteY23" fmla="*/ 5203606 h 6832673"/>
                <a:gd name="connsiteX24" fmla="*/ 803883 w 6015842"/>
                <a:gd name="connsiteY24" fmla="*/ 5497171 h 6832673"/>
                <a:gd name="connsiteX25" fmla="*/ 1045184 w 6015842"/>
                <a:gd name="connsiteY25" fmla="*/ 5792959 h 6832673"/>
                <a:gd name="connsiteX26" fmla="*/ 1165173 w 6015842"/>
                <a:gd name="connsiteY26" fmla="*/ 5947381 h 6832673"/>
                <a:gd name="connsiteX27" fmla="*/ 1222822 w 6015842"/>
                <a:gd name="connsiteY27" fmla="*/ 6023035 h 6832673"/>
                <a:gd name="connsiteX28" fmla="*/ 1279296 w 6015842"/>
                <a:gd name="connsiteY28" fmla="*/ 6095720 h 6832673"/>
                <a:gd name="connsiteX29" fmla="*/ 1764538 w 6015842"/>
                <a:gd name="connsiteY29" fmla="*/ 6631821 h 6832673"/>
                <a:gd name="connsiteX30" fmla="*/ 1979400 w 6015842"/>
                <a:gd name="connsiteY30" fmla="*/ 6832673 h 6832673"/>
                <a:gd name="connsiteX31" fmla="*/ 1213789 w 6015842"/>
                <a:gd name="connsiteY31" fmla="*/ 6832673 h 6832673"/>
                <a:gd name="connsiteX32" fmla="*/ 1117208 w 6015842"/>
                <a:gd name="connsiteY32" fmla="*/ 6706732 h 6832673"/>
                <a:gd name="connsiteX33" fmla="*/ 894535 w 6015842"/>
                <a:gd name="connsiteY33" fmla="*/ 6375343 h 6832673"/>
                <a:gd name="connsiteX34" fmla="*/ 842461 w 6015842"/>
                <a:gd name="connsiteY34" fmla="*/ 6291085 h 6832673"/>
                <a:gd name="connsiteX35" fmla="*/ 792736 w 6015842"/>
                <a:gd name="connsiteY35" fmla="*/ 6209052 h 6832673"/>
                <a:gd name="connsiteX36" fmla="*/ 694454 w 6015842"/>
                <a:gd name="connsiteY36" fmla="*/ 6050330 h 6832673"/>
                <a:gd name="connsiteX37" fmla="*/ 490706 w 6015842"/>
                <a:gd name="connsiteY37" fmla="*/ 5724130 h 6832673"/>
                <a:gd name="connsiteX38" fmla="*/ 292239 w 6015842"/>
                <a:gd name="connsiteY38" fmla="*/ 5381020 h 6832673"/>
                <a:gd name="connsiteX39" fmla="*/ 202759 w 6015842"/>
                <a:gd name="connsiteY39" fmla="*/ 5199305 h 6832673"/>
                <a:gd name="connsiteX40" fmla="*/ 126628 w 6015842"/>
                <a:gd name="connsiteY40" fmla="*/ 5010171 h 6832673"/>
                <a:gd name="connsiteX41" fmla="*/ 67953 w 6015842"/>
                <a:gd name="connsiteY41" fmla="*/ 4812881 h 6832673"/>
                <a:gd name="connsiteX42" fmla="*/ 46243 w 6015842"/>
                <a:gd name="connsiteY42" fmla="*/ 4712306 h 6832673"/>
                <a:gd name="connsiteX43" fmla="*/ 36709 w 6015842"/>
                <a:gd name="connsiteY43" fmla="*/ 4661870 h 6832673"/>
                <a:gd name="connsiteX44" fmla="*/ 28789 w 6015842"/>
                <a:gd name="connsiteY44" fmla="*/ 4611286 h 6832673"/>
                <a:gd name="connsiteX45" fmla="*/ 38 w 6015842"/>
                <a:gd name="connsiteY45" fmla="*/ 4205577 h 6832673"/>
                <a:gd name="connsiteX46" fmla="*/ 81448 w 6015842"/>
                <a:gd name="connsiteY46" fmla="*/ 3416115 h 6832673"/>
                <a:gd name="connsiteX47" fmla="*/ 326122 w 6015842"/>
                <a:gd name="connsiteY47" fmla="*/ 2659581 h 6832673"/>
                <a:gd name="connsiteX48" fmla="*/ 1243505 w 6015842"/>
                <a:gd name="connsiteY48" fmla="*/ 1374811 h 6832673"/>
                <a:gd name="connsiteX49" fmla="*/ 1851817 w 6015842"/>
                <a:gd name="connsiteY49" fmla="*/ 871494 h 6832673"/>
                <a:gd name="connsiteX50" fmla="*/ 4040976 w 6015842"/>
                <a:gd name="connsiteY50" fmla="*/ 31151 h 6832673"/>
                <a:gd name="connsiteX51" fmla="*/ 4633062 w 6015842"/>
                <a:gd name="connsiteY51" fmla="*/ 499 h 6832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6015842" h="6832673">
                  <a:moveTo>
                    <a:pt x="6015842" y="6607627"/>
                  </a:moveTo>
                  <a:lnTo>
                    <a:pt x="6015842" y="6832673"/>
                  </a:lnTo>
                  <a:lnTo>
                    <a:pt x="5735634" y="6832673"/>
                  </a:lnTo>
                  <a:lnTo>
                    <a:pt x="5818530" y="6767255"/>
                  </a:lnTo>
                  <a:close/>
                  <a:moveTo>
                    <a:pt x="4633062" y="499"/>
                  </a:moveTo>
                  <a:cubicBezTo>
                    <a:pt x="4698976" y="1486"/>
                    <a:pt x="4764884" y="3940"/>
                    <a:pt x="4830740" y="7861"/>
                  </a:cubicBezTo>
                  <a:cubicBezTo>
                    <a:pt x="5095128" y="23382"/>
                    <a:pt x="5357448" y="64564"/>
                    <a:pt x="5614049" y="130835"/>
                  </a:cubicBezTo>
                  <a:cubicBezTo>
                    <a:pt x="5710834" y="155913"/>
                    <a:pt x="5806471" y="185048"/>
                    <a:pt x="5900717" y="218147"/>
                  </a:cubicBezTo>
                  <a:lnTo>
                    <a:pt x="6015842" y="264101"/>
                  </a:lnTo>
                  <a:lnTo>
                    <a:pt x="6015842" y="662291"/>
                  </a:lnTo>
                  <a:lnTo>
                    <a:pt x="5865183" y="601873"/>
                  </a:lnTo>
                  <a:cubicBezTo>
                    <a:pt x="5753061" y="560521"/>
                    <a:pt x="5638663" y="525479"/>
                    <a:pt x="5522516" y="496937"/>
                  </a:cubicBezTo>
                  <a:cubicBezTo>
                    <a:pt x="5288740" y="439663"/>
                    <a:pt x="5050052" y="405286"/>
                    <a:pt x="4809762" y="394287"/>
                  </a:cubicBezTo>
                  <a:cubicBezTo>
                    <a:pt x="4568594" y="381810"/>
                    <a:pt x="4326810" y="390696"/>
                    <a:pt x="4087181" y="420838"/>
                  </a:cubicBezTo>
                  <a:cubicBezTo>
                    <a:pt x="3847216" y="451509"/>
                    <a:pt x="3610112" y="501913"/>
                    <a:pt x="3378242" y="571551"/>
                  </a:cubicBezTo>
                  <a:cubicBezTo>
                    <a:pt x="2679220" y="784970"/>
                    <a:pt x="2034383" y="1149380"/>
                    <a:pt x="1488325" y="1639596"/>
                  </a:cubicBezTo>
                  <a:cubicBezTo>
                    <a:pt x="1308517" y="1804150"/>
                    <a:pt x="1142887" y="1983894"/>
                    <a:pt x="993256" y="2176884"/>
                  </a:cubicBezTo>
                  <a:cubicBezTo>
                    <a:pt x="843445" y="2369563"/>
                    <a:pt x="712290" y="2576362"/>
                    <a:pt x="601602" y="2794422"/>
                  </a:cubicBezTo>
                  <a:cubicBezTo>
                    <a:pt x="489834" y="3011933"/>
                    <a:pt x="400757" y="3240628"/>
                    <a:pt x="335805" y="3476785"/>
                  </a:cubicBezTo>
                  <a:cubicBezTo>
                    <a:pt x="271624" y="3714276"/>
                    <a:pt x="239065" y="3959377"/>
                    <a:pt x="238991" y="4205577"/>
                  </a:cubicBezTo>
                  <a:cubicBezTo>
                    <a:pt x="239262" y="4325420"/>
                    <a:pt x="252943" y="4444849"/>
                    <a:pt x="279770" y="4561593"/>
                  </a:cubicBezTo>
                  <a:cubicBezTo>
                    <a:pt x="307988" y="4676763"/>
                    <a:pt x="348413" y="4788524"/>
                    <a:pt x="400346" y="4894912"/>
                  </a:cubicBezTo>
                  <a:cubicBezTo>
                    <a:pt x="426018" y="4948165"/>
                    <a:pt x="454327" y="5000381"/>
                    <a:pt x="484398" y="5051706"/>
                  </a:cubicBezTo>
                  <a:cubicBezTo>
                    <a:pt x="514468" y="5103033"/>
                    <a:pt x="547181" y="5153617"/>
                    <a:pt x="580920" y="5203606"/>
                  </a:cubicBezTo>
                  <a:cubicBezTo>
                    <a:pt x="649275" y="5303291"/>
                    <a:pt x="725259" y="5400008"/>
                    <a:pt x="803883" y="5497171"/>
                  </a:cubicBezTo>
                  <a:cubicBezTo>
                    <a:pt x="882508" y="5594333"/>
                    <a:pt x="965240" y="5691644"/>
                    <a:pt x="1045184" y="5792959"/>
                  </a:cubicBezTo>
                  <a:cubicBezTo>
                    <a:pt x="1085571" y="5843395"/>
                    <a:pt x="1125568" y="5894870"/>
                    <a:pt x="1165173" y="5947381"/>
                  </a:cubicBezTo>
                  <a:lnTo>
                    <a:pt x="1222822" y="6023035"/>
                  </a:lnTo>
                  <a:cubicBezTo>
                    <a:pt x="1241744" y="6047215"/>
                    <a:pt x="1259787" y="6072135"/>
                    <a:pt x="1279296" y="6095720"/>
                  </a:cubicBezTo>
                  <a:cubicBezTo>
                    <a:pt x="1430649" y="6283772"/>
                    <a:pt x="1592663" y="6462773"/>
                    <a:pt x="1764538" y="6631821"/>
                  </a:cubicBezTo>
                  <a:lnTo>
                    <a:pt x="1979400" y="6832673"/>
                  </a:lnTo>
                  <a:lnTo>
                    <a:pt x="1213789" y="6832673"/>
                  </a:lnTo>
                  <a:lnTo>
                    <a:pt x="1117208" y="6706732"/>
                  </a:lnTo>
                  <a:cubicBezTo>
                    <a:pt x="1038730" y="6598297"/>
                    <a:pt x="964066" y="6487930"/>
                    <a:pt x="894535" y="6375343"/>
                  </a:cubicBezTo>
                  <a:cubicBezTo>
                    <a:pt x="876640" y="6347454"/>
                    <a:pt x="859771" y="6319121"/>
                    <a:pt x="842461" y="6291085"/>
                  </a:cubicBezTo>
                  <a:lnTo>
                    <a:pt x="792736" y="6209052"/>
                  </a:lnTo>
                  <a:cubicBezTo>
                    <a:pt x="760903" y="6156245"/>
                    <a:pt x="727753" y="6103584"/>
                    <a:pt x="694454" y="6050330"/>
                  </a:cubicBezTo>
                  <a:lnTo>
                    <a:pt x="490706" y="5724130"/>
                  </a:lnTo>
                  <a:cubicBezTo>
                    <a:pt x="422643" y="5613617"/>
                    <a:pt x="355167" y="5499692"/>
                    <a:pt x="292239" y="5381020"/>
                  </a:cubicBezTo>
                  <a:cubicBezTo>
                    <a:pt x="260847" y="5321686"/>
                    <a:pt x="230631" y="5261310"/>
                    <a:pt x="202759" y="5199305"/>
                  </a:cubicBezTo>
                  <a:cubicBezTo>
                    <a:pt x="174889" y="5137299"/>
                    <a:pt x="149511" y="5074254"/>
                    <a:pt x="126628" y="5010171"/>
                  </a:cubicBezTo>
                  <a:cubicBezTo>
                    <a:pt x="103745" y="4946089"/>
                    <a:pt x="84529" y="4879485"/>
                    <a:pt x="67953" y="4812881"/>
                  </a:cubicBezTo>
                  <a:cubicBezTo>
                    <a:pt x="60179" y="4779355"/>
                    <a:pt x="52551" y="4745979"/>
                    <a:pt x="46243" y="4712306"/>
                  </a:cubicBezTo>
                  <a:lnTo>
                    <a:pt x="36709" y="4661870"/>
                  </a:lnTo>
                  <a:lnTo>
                    <a:pt x="28789" y="4611286"/>
                  </a:lnTo>
                  <a:cubicBezTo>
                    <a:pt x="8927" y="4476995"/>
                    <a:pt x="-684" y="4341352"/>
                    <a:pt x="38" y="4205577"/>
                  </a:cubicBezTo>
                  <a:cubicBezTo>
                    <a:pt x="735" y="3940316"/>
                    <a:pt x="28012" y="3675812"/>
                    <a:pt x="81448" y="3416115"/>
                  </a:cubicBezTo>
                  <a:cubicBezTo>
                    <a:pt x="134458" y="3155392"/>
                    <a:pt x="216542" y="2901597"/>
                    <a:pt x="326122" y="2659581"/>
                  </a:cubicBezTo>
                  <a:cubicBezTo>
                    <a:pt x="546153" y="2175993"/>
                    <a:pt x="866666" y="1743286"/>
                    <a:pt x="1243505" y="1374811"/>
                  </a:cubicBezTo>
                  <a:cubicBezTo>
                    <a:pt x="1432510" y="1190706"/>
                    <a:pt x="1635952" y="1022387"/>
                    <a:pt x="1851817" y="871494"/>
                  </a:cubicBezTo>
                  <a:cubicBezTo>
                    <a:pt x="2502124" y="413640"/>
                    <a:pt x="3254043" y="125004"/>
                    <a:pt x="4040976" y="31151"/>
                  </a:cubicBezTo>
                  <a:cubicBezTo>
                    <a:pt x="4237529" y="7767"/>
                    <a:pt x="4435320" y="-2463"/>
                    <a:pt x="4633062" y="499"/>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3" name="Freeform: Shape 16">
              <a:extLst>
                <a:ext uri="{FF2B5EF4-FFF2-40B4-BE49-F238E27FC236}">
                  <a16:creationId xmlns:a16="http://schemas.microsoft.com/office/drawing/2014/main" id="{82154C63-89CC-45F5-9D0E-6FF8027BDA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97958" y="45549"/>
              <a:ext cx="5994043" cy="6812451"/>
            </a:xfrm>
            <a:custGeom>
              <a:avLst/>
              <a:gdLst>
                <a:gd name="connsiteX0" fmla="*/ 5994043 w 5994043"/>
                <a:gd name="connsiteY0" fmla="*/ 6088971 h 6812451"/>
                <a:gd name="connsiteX1" fmla="*/ 5994043 w 5994043"/>
                <a:gd name="connsiteY1" fmla="*/ 6812451 h 6812451"/>
                <a:gd name="connsiteX2" fmla="*/ 4989355 w 5994043"/>
                <a:gd name="connsiteY2" fmla="*/ 6812451 h 6812451"/>
                <a:gd name="connsiteX3" fmla="*/ 5129829 w 5994043"/>
                <a:gd name="connsiteY3" fmla="*/ 6731039 h 6812451"/>
                <a:gd name="connsiteX4" fmla="*/ 5840791 w 5994043"/>
                <a:gd name="connsiteY4" fmla="*/ 6209052 h 6812451"/>
                <a:gd name="connsiteX5" fmla="*/ 4646021 w 5994043"/>
                <a:gd name="connsiteY5" fmla="*/ 0 h 6812451"/>
                <a:gd name="connsiteX6" fmla="*/ 5834943 w 5994043"/>
                <a:gd name="connsiteY6" fmla="*/ 187955 h 6812451"/>
                <a:gd name="connsiteX7" fmla="*/ 5994043 w 5994043"/>
                <a:gd name="connsiteY7" fmla="*/ 246737 h 6812451"/>
                <a:gd name="connsiteX8" fmla="*/ 5994043 w 5994043"/>
                <a:gd name="connsiteY8" fmla="*/ 1234190 h 6812451"/>
                <a:gd name="connsiteX9" fmla="*/ 5813213 w 5994043"/>
                <a:gd name="connsiteY9" fmla="*/ 1136134 h 6812451"/>
                <a:gd name="connsiteX10" fmla="*/ 4645435 w 5994043"/>
                <a:gd name="connsiteY10" fmla="*/ 890335 h 6812451"/>
                <a:gd name="connsiteX11" fmla="*/ 3262616 w 5994043"/>
                <a:gd name="connsiteY11" fmla="*/ 1158830 h 6812451"/>
                <a:gd name="connsiteX12" fmla="*/ 2030445 w 5994043"/>
                <a:gd name="connsiteY12" fmla="*/ 1900528 h 6812451"/>
                <a:gd name="connsiteX13" fmla="*/ 1183473 w 5994043"/>
                <a:gd name="connsiteY13" fmla="*/ 2961898 h 6812451"/>
                <a:gd name="connsiteX14" fmla="*/ 880124 w 5994043"/>
                <a:gd name="connsiteY14" fmla="*/ 4180805 h 6812451"/>
                <a:gd name="connsiteX15" fmla="*/ 1381647 w 5994043"/>
                <a:gd name="connsiteY15" fmla="*/ 5288309 h 6812451"/>
                <a:gd name="connsiteX16" fmla="*/ 1651257 w 5994043"/>
                <a:gd name="connsiteY16" fmla="*/ 5671767 h 6812451"/>
                <a:gd name="connsiteX17" fmla="*/ 2679827 w 5994043"/>
                <a:gd name="connsiteY17" fmla="*/ 6733581 h 6812451"/>
                <a:gd name="connsiteX18" fmla="*/ 2818128 w 5994043"/>
                <a:gd name="connsiteY18" fmla="*/ 6812451 h 6812451"/>
                <a:gd name="connsiteX19" fmla="*/ 1420330 w 5994043"/>
                <a:gd name="connsiteY19" fmla="*/ 6812451 h 6812451"/>
                <a:gd name="connsiteX20" fmla="*/ 1286880 w 5994043"/>
                <a:gd name="connsiteY20" fmla="*/ 6661555 h 6812451"/>
                <a:gd name="connsiteX21" fmla="*/ 922515 w 5994043"/>
                <a:gd name="connsiteY21" fmla="*/ 6171671 h 6812451"/>
                <a:gd name="connsiteX22" fmla="*/ 0 w 5994043"/>
                <a:gd name="connsiteY22" fmla="*/ 4180805 h 6812451"/>
                <a:gd name="connsiteX23" fmla="*/ 4645435 w 5994043"/>
                <a:gd name="connsiteY23" fmla="*/ 298 h 681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94043" h="6812451">
                  <a:moveTo>
                    <a:pt x="5994043" y="6088971"/>
                  </a:moveTo>
                  <a:lnTo>
                    <a:pt x="5994043" y="6812451"/>
                  </a:lnTo>
                  <a:lnTo>
                    <a:pt x="4989355" y="6812451"/>
                  </a:lnTo>
                  <a:lnTo>
                    <a:pt x="5129829" y="6731039"/>
                  </a:lnTo>
                  <a:cubicBezTo>
                    <a:pt x="5358317" y="6586623"/>
                    <a:pt x="5590395" y="6406975"/>
                    <a:pt x="5840791" y="6209052"/>
                  </a:cubicBezTo>
                  <a:close/>
                  <a:moveTo>
                    <a:pt x="4646021" y="0"/>
                  </a:moveTo>
                  <a:cubicBezTo>
                    <a:pt x="5075935" y="0"/>
                    <a:pt x="5473199" y="65804"/>
                    <a:pt x="5834943" y="187955"/>
                  </a:cubicBezTo>
                  <a:lnTo>
                    <a:pt x="5994043" y="246737"/>
                  </a:lnTo>
                  <a:lnTo>
                    <a:pt x="5994043" y="1234190"/>
                  </a:lnTo>
                  <a:lnTo>
                    <a:pt x="5813213" y="1136134"/>
                  </a:lnTo>
                  <a:cubicBezTo>
                    <a:pt x="5466151" y="973109"/>
                    <a:pt x="5073323" y="890335"/>
                    <a:pt x="4645435" y="890335"/>
                  </a:cubicBezTo>
                  <a:cubicBezTo>
                    <a:pt x="4193787" y="890335"/>
                    <a:pt x="3715146" y="983493"/>
                    <a:pt x="3262616" y="1158830"/>
                  </a:cubicBezTo>
                  <a:cubicBezTo>
                    <a:pt x="2813519" y="1334122"/>
                    <a:pt x="2396942" y="1584891"/>
                    <a:pt x="2030445" y="1900528"/>
                  </a:cubicBezTo>
                  <a:cubicBezTo>
                    <a:pt x="1672528" y="2210706"/>
                    <a:pt x="1379593" y="2577698"/>
                    <a:pt x="1183473" y="2961898"/>
                  </a:cubicBezTo>
                  <a:cubicBezTo>
                    <a:pt x="982804" y="3356334"/>
                    <a:pt x="880124" y="3766345"/>
                    <a:pt x="880124" y="4180805"/>
                  </a:cubicBezTo>
                  <a:cubicBezTo>
                    <a:pt x="880124" y="4577020"/>
                    <a:pt x="1033705" y="4806798"/>
                    <a:pt x="1381647" y="5288309"/>
                  </a:cubicBezTo>
                  <a:cubicBezTo>
                    <a:pt x="1468632" y="5408909"/>
                    <a:pt x="1558551" y="5533662"/>
                    <a:pt x="1651257" y="5671767"/>
                  </a:cubicBezTo>
                  <a:cubicBezTo>
                    <a:pt x="1979104" y="6160396"/>
                    <a:pt x="2315457" y="6507809"/>
                    <a:pt x="2679827" y="6733581"/>
                  </a:cubicBezTo>
                  <a:lnTo>
                    <a:pt x="2818128" y="6812451"/>
                  </a:lnTo>
                  <a:lnTo>
                    <a:pt x="1420330" y="6812451"/>
                  </a:lnTo>
                  <a:lnTo>
                    <a:pt x="1286880" y="6661555"/>
                  </a:lnTo>
                  <a:cubicBezTo>
                    <a:pt x="1160113" y="6509154"/>
                    <a:pt x="1039064" y="6345506"/>
                    <a:pt x="922515" y="6171671"/>
                  </a:cubicBezTo>
                  <a:cubicBezTo>
                    <a:pt x="474827" y="5504440"/>
                    <a:pt x="0" y="5046663"/>
                    <a:pt x="0" y="4180805"/>
                  </a:cubicBezTo>
                  <a:cubicBezTo>
                    <a:pt x="0" y="1872047"/>
                    <a:pt x="2339074" y="298"/>
                    <a:pt x="4645435" y="298"/>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30B13941-99A3-4EAC-8E5F-8F18AA9689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78976" y="45549"/>
              <a:ext cx="6013025" cy="6812451"/>
            </a:xfrm>
            <a:custGeom>
              <a:avLst/>
              <a:gdLst>
                <a:gd name="connsiteX0" fmla="*/ 6013025 w 6013025"/>
                <a:gd name="connsiteY0" fmla="*/ 6261711 h 6812451"/>
                <a:gd name="connsiteX1" fmla="*/ 6013025 w 6013025"/>
                <a:gd name="connsiteY1" fmla="*/ 6812451 h 6812451"/>
                <a:gd name="connsiteX2" fmla="*/ 5273640 w 6013025"/>
                <a:gd name="connsiteY2" fmla="*/ 6812451 h 6812451"/>
                <a:gd name="connsiteX3" fmla="*/ 5321464 w 6013025"/>
                <a:gd name="connsiteY3" fmla="*/ 6781445 h 6812451"/>
                <a:gd name="connsiteX4" fmla="*/ 5931296 w 6013025"/>
                <a:gd name="connsiteY4" fmla="*/ 6325796 h 6812451"/>
                <a:gd name="connsiteX5" fmla="*/ 4646022 w 6013025"/>
                <a:gd name="connsiteY5" fmla="*/ 0 h 6812451"/>
                <a:gd name="connsiteX6" fmla="*/ 6012842 w 6013025"/>
                <a:gd name="connsiteY6" fmla="*/ 253682 h 6812451"/>
                <a:gd name="connsiteX7" fmla="*/ 6013025 w 6013025"/>
                <a:gd name="connsiteY7" fmla="*/ 253762 h 6812451"/>
                <a:gd name="connsiteX8" fmla="*/ 6013025 w 6013025"/>
                <a:gd name="connsiteY8" fmla="*/ 1076411 h 6812451"/>
                <a:gd name="connsiteX9" fmla="*/ 5874968 w 6013025"/>
                <a:gd name="connsiteY9" fmla="*/ 1001590 h 6812451"/>
                <a:gd name="connsiteX10" fmla="*/ 4645435 w 6013025"/>
                <a:gd name="connsiteY10" fmla="*/ 741995 h 6812451"/>
                <a:gd name="connsiteX11" fmla="*/ 3209956 w 6013025"/>
                <a:gd name="connsiteY11" fmla="*/ 1021170 h 6812451"/>
                <a:gd name="connsiteX12" fmla="*/ 1935097 w 6013025"/>
                <a:gd name="connsiteY12" fmla="*/ 1787938 h 6812451"/>
                <a:gd name="connsiteX13" fmla="*/ 1053214 w 6013025"/>
                <a:gd name="connsiteY13" fmla="*/ 2893811 h 6812451"/>
                <a:gd name="connsiteX14" fmla="*/ 733436 w 6013025"/>
                <a:gd name="connsiteY14" fmla="*/ 4180805 h 6812451"/>
                <a:gd name="connsiteX15" fmla="*/ 1262683 w 6013025"/>
                <a:gd name="connsiteY15" fmla="*/ 5375977 h 6812451"/>
                <a:gd name="connsiteX16" fmla="*/ 1529361 w 6013025"/>
                <a:gd name="connsiteY16" fmla="*/ 5755283 h 6812451"/>
                <a:gd name="connsiteX17" fmla="*/ 2477042 w 6013025"/>
                <a:gd name="connsiteY17" fmla="*/ 6776885 h 6812451"/>
                <a:gd name="connsiteX18" fmla="*/ 2533056 w 6013025"/>
                <a:gd name="connsiteY18" fmla="*/ 6812451 h 6812451"/>
                <a:gd name="connsiteX19" fmla="*/ 1420329 w 6013025"/>
                <a:gd name="connsiteY19" fmla="*/ 6812451 h 6812451"/>
                <a:gd name="connsiteX20" fmla="*/ 1286880 w 6013025"/>
                <a:gd name="connsiteY20" fmla="*/ 6661555 h 6812451"/>
                <a:gd name="connsiteX21" fmla="*/ 922515 w 6013025"/>
                <a:gd name="connsiteY21" fmla="*/ 6171671 h 6812451"/>
                <a:gd name="connsiteX22" fmla="*/ 0 w 6013025"/>
                <a:gd name="connsiteY22" fmla="*/ 4180805 h 6812451"/>
                <a:gd name="connsiteX23" fmla="*/ 4645435 w 6013025"/>
                <a:gd name="connsiteY23" fmla="*/ 298 h 6812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6013025" h="6812451">
                  <a:moveTo>
                    <a:pt x="6013025" y="6261711"/>
                  </a:moveTo>
                  <a:lnTo>
                    <a:pt x="6013025" y="6812451"/>
                  </a:lnTo>
                  <a:lnTo>
                    <a:pt x="5273640" y="6812451"/>
                  </a:lnTo>
                  <a:lnTo>
                    <a:pt x="5321464" y="6781445"/>
                  </a:lnTo>
                  <a:cubicBezTo>
                    <a:pt x="5513938" y="6651587"/>
                    <a:pt x="5713420" y="6497963"/>
                    <a:pt x="5931296" y="6325796"/>
                  </a:cubicBezTo>
                  <a:close/>
                  <a:moveTo>
                    <a:pt x="4646022" y="0"/>
                  </a:moveTo>
                  <a:cubicBezTo>
                    <a:pt x="5147587" y="0"/>
                    <a:pt x="5604713" y="89566"/>
                    <a:pt x="6012842" y="253682"/>
                  </a:cubicBezTo>
                  <a:lnTo>
                    <a:pt x="6013025" y="253762"/>
                  </a:lnTo>
                  <a:lnTo>
                    <a:pt x="6013025" y="1076411"/>
                  </a:lnTo>
                  <a:lnTo>
                    <a:pt x="5874968" y="1001590"/>
                  </a:lnTo>
                  <a:cubicBezTo>
                    <a:pt x="5508543" y="829367"/>
                    <a:pt x="5094739" y="741995"/>
                    <a:pt x="4645435" y="741995"/>
                  </a:cubicBezTo>
                  <a:cubicBezTo>
                    <a:pt x="4168703" y="741995"/>
                    <a:pt x="3685809" y="835895"/>
                    <a:pt x="3209956" y="1021170"/>
                  </a:cubicBezTo>
                  <a:cubicBezTo>
                    <a:pt x="2745309" y="1202264"/>
                    <a:pt x="2314283" y="1461517"/>
                    <a:pt x="1935097" y="1787938"/>
                  </a:cubicBezTo>
                  <a:cubicBezTo>
                    <a:pt x="1557525" y="2115028"/>
                    <a:pt x="1260777" y="2487212"/>
                    <a:pt x="1053214" y="2893811"/>
                  </a:cubicBezTo>
                  <a:cubicBezTo>
                    <a:pt x="840958" y="3309458"/>
                    <a:pt x="733436" y="3742460"/>
                    <a:pt x="733436" y="4180805"/>
                  </a:cubicBezTo>
                  <a:cubicBezTo>
                    <a:pt x="733436" y="4622561"/>
                    <a:pt x="905208" y="4880374"/>
                    <a:pt x="1262683" y="5375977"/>
                  </a:cubicBezTo>
                  <a:cubicBezTo>
                    <a:pt x="1348936" y="5495539"/>
                    <a:pt x="1438122" y="5619106"/>
                    <a:pt x="1529361" y="5755283"/>
                  </a:cubicBezTo>
                  <a:cubicBezTo>
                    <a:pt x="1828942" y="6201779"/>
                    <a:pt x="2138082" y="6538284"/>
                    <a:pt x="2477042" y="6776885"/>
                  </a:cubicBezTo>
                  <a:lnTo>
                    <a:pt x="2533056" y="6812451"/>
                  </a:lnTo>
                  <a:lnTo>
                    <a:pt x="1420329" y="6812451"/>
                  </a:lnTo>
                  <a:lnTo>
                    <a:pt x="1286880" y="6661555"/>
                  </a:lnTo>
                  <a:cubicBezTo>
                    <a:pt x="1160113" y="6509154"/>
                    <a:pt x="1039064" y="6345506"/>
                    <a:pt x="922515" y="6171671"/>
                  </a:cubicBezTo>
                  <a:cubicBezTo>
                    <a:pt x="474827" y="5504440"/>
                    <a:pt x="0" y="5046663"/>
                    <a:pt x="0" y="4180805"/>
                  </a:cubicBezTo>
                  <a:cubicBezTo>
                    <a:pt x="0" y="1872047"/>
                    <a:pt x="2339075" y="298"/>
                    <a:pt x="4645435" y="298"/>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9" name="Freeform: Shape 18">
              <a:extLst>
                <a:ext uri="{FF2B5EF4-FFF2-40B4-BE49-F238E27FC236}">
                  <a16:creationId xmlns:a16="http://schemas.microsoft.com/office/drawing/2014/main" id="{D29D3E4A-261C-4E2A-80F0-862C63B47A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35112" y="0"/>
              <a:ext cx="6156889" cy="6858000"/>
            </a:xfrm>
            <a:custGeom>
              <a:avLst/>
              <a:gdLst>
                <a:gd name="connsiteX0" fmla="*/ 2697511 w 6156889"/>
                <a:gd name="connsiteY0" fmla="*/ 0 h 6858000"/>
                <a:gd name="connsiteX1" fmla="*/ 6012777 w 6156889"/>
                <a:gd name="connsiteY1" fmla="*/ 0 h 6858000"/>
                <a:gd name="connsiteX2" fmla="*/ 6130331 w 6156889"/>
                <a:gd name="connsiteY2" fmla="*/ 54136 h 6858000"/>
                <a:gd name="connsiteX3" fmla="*/ 6156889 w 6156889"/>
                <a:gd name="connsiteY3" fmla="*/ 68258 h 6858000"/>
                <a:gd name="connsiteX4" fmla="*/ 6156889 w 6156889"/>
                <a:gd name="connsiteY4" fmla="*/ 430986 h 6858000"/>
                <a:gd name="connsiteX5" fmla="*/ 5996798 w 6156889"/>
                <a:gd name="connsiteY5" fmla="*/ 361212 h 6858000"/>
                <a:gd name="connsiteX6" fmla="*/ 5637513 w 6156889"/>
                <a:gd name="connsiteY6" fmla="*/ 243549 h 6858000"/>
                <a:gd name="connsiteX7" fmla="*/ 5269544 w 6156889"/>
                <a:gd name="connsiteY7" fmla="*/ 169380 h 6858000"/>
                <a:gd name="connsiteX8" fmla="*/ 4898545 w 6156889"/>
                <a:gd name="connsiteY8" fmla="*/ 136002 h 6858000"/>
                <a:gd name="connsiteX9" fmla="*/ 4736575 w 6156889"/>
                <a:gd name="connsiteY9" fmla="*/ 132591 h 6858000"/>
                <a:gd name="connsiteX10" fmla="*/ 4152501 w 6156889"/>
                <a:gd name="connsiteY10" fmla="*/ 177093 h 6858000"/>
                <a:gd name="connsiteX11" fmla="*/ 3785688 w 6156889"/>
                <a:gd name="connsiteY11" fmla="*/ 251263 h 6858000"/>
                <a:gd name="connsiteX12" fmla="*/ 3424793 w 6156889"/>
                <a:gd name="connsiteY12" fmla="*/ 356583 h 6858000"/>
                <a:gd name="connsiteX13" fmla="*/ 3073425 w 6156889"/>
                <a:gd name="connsiteY13" fmla="*/ 490979 h 6858000"/>
                <a:gd name="connsiteX14" fmla="*/ 2732162 w 6156889"/>
                <a:gd name="connsiteY14" fmla="*/ 653411 h 6858000"/>
                <a:gd name="connsiteX15" fmla="*/ 2083562 w 6156889"/>
                <a:gd name="connsiteY15" fmla="*/ 1054373 h 6858000"/>
                <a:gd name="connsiteX16" fmla="*/ 1930543 w 6156889"/>
                <a:gd name="connsiteY16" fmla="*/ 1169336 h 6858000"/>
                <a:gd name="connsiteX17" fmla="*/ 1867890 w 6156889"/>
                <a:gd name="connsiteY17" fmla="*/ 1218733 h 6858000"/>
                <a:gd name="connsiteX18" fmla="*/ 1855187 w 6156889"/>
                <a:gd name="connsiteY18" fmla="*/ 1228968 h 6858000"/>
                <a:gd name="connsiteX19" fmla="*/ 1781565 w 6156889"/>
                <a:gd name="connsiteY19" fmla="*/ 1289343 h 6858000"/>
                <a:gd name="connsiteX20" fmla="*/ 1495015 w 6156889"/>
                <a:gd name="connsiteY20" fmla="*/ 1547751 h 6858000"/>
                <a:gd name="connsiteX21" fmla="*/ 984708 w 6156889"/>
                <a:gd name="connsiteY21" fmla="*/ 2132951 h 6858000"/>
                <a:gd name="connsiteX22" fmla="*/ 767305 w 6156889"/>
                <a:gd name="connsiteY22" fmla="*/ 2459299 h 6858000"/>
                <a:gd name="connsiteX23" fmla="*/ 582382 w 6156889"/>
                <a:gd name="connsiteY23" fmla="*/ 2806859 h 6858000"/>
                <a:gd name="connsiteX24" fmla="*/ 541818 w 6156889"/>
                <a:gd name="connsiteY24" fmla="*/ 2895863 h 6858000"/>
                <a:gd name="connsiteX25" fmla="*/ 521896 w 6156889"/>
                <a:gd name="connsiteY25" fmla="*/ 2940364 h 6858000"/>
                <a:gd name="connsiteX26" fmla="*/ 503130 w 6156889"/>
                <a:gd name="connsiteY26" fmla="*/ 2985756 h 6858000"/>
                <a:gd name="connsiteX27" fmla="*/ 500243 w 6156889"/>
                <a:gd name="connsiteY27" fmla="*/ 2992728 h 6858000"/>
                <a:gd name="connsiteX28" fmla="*/ 467329 w 6156889"/>
                <a:gd name="connsiteY28" fmla="*/ 3077133 h 6858000"/>
                <a:gd name="connsiteX29" fmla="*/ 454626 w 6156889"/>
                <a:gd name="connsiteY29" fmla="*/ 3111399 h 6858000"/>
                <a:gd name="connsiteX30" fmla="*/ 433548 w 6156889"/>
                <a:gd name="connsiteY30" fmla="*/ 3170735 h 6858000"/>
                <a:gd name="connsiteX31" fmla="*/ 433548 w 6156889"/>
                <a:gd name="connsiteY31" fmla="*/ 3171477 h 6858000"/>
                <a:gd name="connsiteX32" fmla="*/ 323692 w 6156889"/>
                <a:gd name="connsiteY32" fmla="*/ 3552414 h 6858000"/>
                <a:gd name="connsiteX33" fmla="*/ 234768 w 6156889"/>
                <a:gd name="connsiteY33" fmla="*/ 4341877 h 6858000"/>
                <a:gd name="connsiteX34" fmla="*/ 273600 w 6156889"/>
                <a:gd name="connsiteY34" fmla="*/ 4733940 h 6858000"/>
                <a:gd name="connsiteX35" fmla="*/ 386489 w 6156889"/>
                <a:gd name="connsiteY35" fmla="*/ 5105974 h 6858000"/>
                <a:gd name="connsiteX36" fmla="*/ 413628 w 6156889"/>
                <a:gd name="connsiteY36" fmla="*/ 5168870 h 6858000"/>
                <a:gd name="connsiteX37" fmla="*/ 425176 w 6156889"/>
                <a:gd name="connsiteY37" fmla="*/ 5194384 h 6858000"/>
                <a:gd name="connsiteX38" fmla="*/ 435570 w 6156889"/>
                <a:gd name="connsiteY38" fmla="*/ 5215745 h 6858000"/>
                <a:gd name="connsiteX39" fmla="*/ 468194 w 6156889"/>
                <a:gd name="connsiteY39" fmla="*/ 5280867 h 6858000"/>
                <a:gd name="connsiteX40" fmla="*/ 564915 w 6156889"/>
                <a:gd name="connsiteY40" fmla="*/ 5450715 h 6858000"/>
                <a:gd name="connsiteX41" fmla="*/ 672174 w 6156889"/>
                <a:gd name="connsiteY41" fmla="*/ 5615521 h 6858000"/>
                <a:gd name="connsiteX42" fmla="*/ 787660 w 6156889"/>
                <a:gd name="connsiteY42" fmla="*/ 5777360 h 6858000"/>
                <a:gd name="connsiteX43" fmla="*/ 933894 w 6156889"/>
                <a:gd name="connsiteY43" fmla="*/ 5971536 h 6858000"/>
                <a:gd name="connsiteX44" fmla="*/ 1030614 w 6156889"/>
                <a:gd name="connsiteY44" fmla="*/ 6098961 h 6858000"/>
                <a:gd name="connsiteX45" fmla="*/ 1152885 w 6156889"/>
                <a:gd name="connsiteY45" fmla="*/ 6263172 h 6858000"/>
                <a:gd name="connsiteX46" fmla="*/ 1215248 w 6156889"/>
                <a:gd name="connsiteY46" fmla="*/ 6350397 h 6858000"/>
                <a:gd name="connsiteX47" fmla="*/ 1271259 w 6156889"/>
                <a:gd name="connsiteY47" fmla="*/ 6428720 h 6858000"/>
                <a:gd name="connsiteX48" fmla="*/ 1369279 w 6156889"/>
                <a:gd name="connsiteY48" fmla="*/ 6561483 h 6858000"/>
                <a:gd name="connsiteX49" fmla="*/ 1388190 w 6156889"/>
                <a:gd name="connsiteY49" fmla="*/ 6586701 h 6858000"/>
                <a:gd name="connsiteX50" fmla="*/ 1397717 w 6156889"/>
                <a:gd name="connsiteY50" fmla="*/ 6598865 h 6858000"/>
                <a:gd name="connsiteX51" fmla="*/ 1510605 w 6156889"/>
                <a:gd name="connsiteY51" fmla="*/ 6739342 h 6858000"/>
                <a:gd name="connsiteX52" fmla="*/ 1613307 w 6156889"/>
                <a:gd name="connsiteY52" fmla="*/ 6858000 h 6858000"/>
                <a:gd name="connsiteX53" fmla="*/ 916995 w 6156889"/>
                <a:gd name="connsiteY53" fmla="*/ 6858000 h 6858000"/>
                <a:gd name="connsiteX54" fmla="*/ 818055 w 6156889"/>
                <a:gd name="connsiteY54" fmla="*/ 6724213 h 6858000"/>
                <a:gd name="connsiteX55" fmla="*/ 590467 w 6156889"/>
                <a:gd name="connsiteY55" fmla="*/ 6365824 h 6858000"/>
                <a:gd name="connsiteX56" fmla="*/ 1 w 6156889"/>
                <a:gd name="connsiteY56" fmla="*/ 4123180 h 6858000"/>
                <a:gd name="connsiteX57" fmla="*/ 2644788 w 6156889"/>
                <a:gd name="connsiteY57" fmla="*/ 21373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156889" h="6858000">
                  <a:moveTo>
                    <a:pt x="2697511" y="0"/>
                  </a:moveTo>
                  <a:lnTo>
                    <a:pt x="6012777" y="0"/>
                  </a:lnTo>
                  <a:lnTo>
                    <a:pt x="6130331" y="54136"/>
                  </a:lnTo>
                  <a:lnTo>
                    <a:pt x="6156889" y="68258"/>
                  </a:lnTo>
                  <a:lnTo>
                    <a:pt x="6156889" y="430986"/>
                  </a:lnTo>
                  <a:lnTo>
                    <a:pt x="5996798" y="361212"/>
                  </a:lnTo>
                  <a:cubicBezTo>
                    <a:pt x="5879619" y="314469"/>
                    <a:pt x="5759632" y="275159"/>
                    <a:pt x="5637513" y="243549"/>
                  </a:cubicBezTo>
                  <a:cubicBezTo>
                    <a:pt x="5516267" y="211953"/>
                    <a:pt x="5393420" y="187194"/>
                    <a:pt x="5269544" y="169380"/>
                  </a:cubicBezTo>
                  <a:cubicBezTo>
                    <a:pt x="5146509" y="151850"/>
                    <a:pt x="5022677" y="140710"/>
                    <a:pt x="4898545" y="136002"/>
                  </a:cubicBezTo>
                  <a:cubicBezTo>
                    <a:pt x="4844843" y="133778"/>
                    <a:pt x="4790421" y="132591"/>
                    <a:pt x="4736575" y="132591"/>
                  </a:cubicBezTo>
                  <a:cubicBezTo>
                    <a:pt x="4541085" y="132750"/>
                    <a:pt x="4345869" y="147625"/>
                    <a:pt x="4152501" y="177093"/>
                  </a:cubicBezTo>
                  <a:cubicBezTo>
                    <a:pt x="4025611" y="197711"/>
                    <a:pt x="3902184" y="222484"/>
                    <a:pt x="3785688" y="251263"/>
                  </a:cubicBezTo>
                  <a:cubicBezTo>
                    <a:pt x="3659662" y="282414"/>
                    <a:pt x="3538548" y="318163"/>
                    <a:pt x="3424793" y="356583"/>
                  </a:cubicBezTo>
                  <a:cubicBezTo>
                    <a:pt x="3306130" y="396636"/>
                    <a:pt x="3188333" y="441582"/>
                    <a:pt x="3073425" y="490979"/>
                  </a:cubicBezTo>
                  <a:cubicBezTo>
                    <a:pt x="2958516" y="540376"/>
                    <a:pt x="2843751" y="595114"/>
                    <a:pt x="2732162" y="653411"/>
                  </a:cubicBezTo>
                  <a:cubicBezTo>
                    <a:pt x="2507123" y="771357"/>
                    <a:pt x="2290398" y="905336"/>
                    <a:pt x="2083562" y="1054373"/>
                  </a:cubicBezTo>
                  <a:cubicBezTo>
                    <a:pt x="2041265" y="1085080"/>
                    <a:pt x="1985686" y="1125874"/>
                    <a:pt x="1930543" y="1169336"/>
                  </a:cubicBezTo>
                  <a:cubicBezTo>
                    <a:pt x="1909611" y="1185209"/>
                    <a:pt x="1888390" y="1202268"/>
                    <a:pt x="1867890" y="1218733"/>
                  </a:cubicBezTo>
                  <a:lnTo>
                    <a:pt x="1855187" y="1228968"/>
                  </a:lnTo>
                  <a:cubicBezTo>
                    <a:pt x="1828481" y="1249736"/>
                    <a:pt x="1803074" y="1271097"/>
                    <a:pt x="1781565" y="1289343"/>
                  </a:cubicBezTo>
                  <a:cubicBezTo>
                    <a:pt x="1674740" y="1379238"/>
                    <a:pt x="1581630" y="1463791"/>
                    <a:pt x="1495015" y="1547751"/>
                  </a:cubicBezTo>
                  <a:cubicBezTo>
                    <a:pt x="1309115" y="1727642"/>
                    <a:pt x="1138401" y="1923407"/>
                    <a:pt x="984708" y="2132951"/>
                  </a:cubicBezTo>
                  <a:cubicBezTo>
                    <a:pt x="906322" y="2240646"/>
                    <a:pt x="833132" y="2350417"/>
                    <a:pt x="767305" y="2459299"/>
                  </a:cubicBezTo>
                  <a:cubicBezTo>
                    <a:pt x="693682" y="2584350"/>
                    <a:pt x="633197" y="2697681"/>
                    <a:pt x="582382" y="2806859"/>
                  </a:cubicBezTo>
                  <a:cubicBezTo>
                    <a:pt x="567369" y="2837564"/>
                    <a:pt x="553511" y="2868864"/>
                    <a:pt x="541818" y="2895863"/>
                  </a:cubicBezTo>
                  <a:lnTo>
                    <a:pt x="521896" y="2940364"/>
                  </a:lnTo>
                  <a:lnTo>
                    <a:pt x="503130" y="2985756"/>
                  </a:lnTo>
                  <a:lnTo>
                    <a:pt x="500243" y="2992728"/>
                  </a:lnTo>
                  <a:cubicBezTo>
                    <a:pt x="488550" y="3021655"/>
                    <a:pt x="477433" y="3049097"/>
                    <a:pt x="467329" y="3077133"/>
                  </a:cubicBezTo>
                  <a:cubicBezTo>
                    <a:pt x="463143" y="3088555"/>
                    <a:pt x="458955" y="3099978"/>
                    <a:pt x="454626" y="3111399"/>
                  </a:cubicBezTo>
                  <a:cubicBezTo>
                    <a:pt x="447119" y="3132315"/>
                    <a:pt x="439900" y="3151302"/>
                    <a:pt x="433548" y="3170735"/>
                  </a:cubicBezTo>
                  <a:lnTo>
                    <a:pt x="433548" y="3171477"/>
                  </a:lnTo>
                  <a:cubicBezTo>
                    <a:pt x="389714" y="3296142"/>
                    <a:pt x="353032" y="3423342"/>
                    <a:pt x="323692" y="3552414"/>
                  </a:cubicBezTo>
                  <a:cubicBezTo>
                    <a:pt x="264660" y="3811192"/>
                    <a:pt x="234820" y="4076083"/>
                    <a:pt x="234768" y="4341877"/>
                  </a:cubicBezTo>
                  <a:cubicBezTo>
                    <a:pt x="235675" y="4473528"/>
                    <a:pt x="248676" y="4604795"/>
                    <a:pt x="273600" y="4733940"/>
                  </a:cubicBezTo>
                  <a:cubicBezTo>
                    <a:pt x="298849" y="4861570"/>
                    <a:pt x="336674" y="4986220"/>
                    <a:pt x="386489" y="5105974"/>
                  </a:cubicBezTo>
                  <a:cubicBezTo>
                    <a:pt x="394716" y="5126742"/>
                    <a:pt x="403955" y="5147213"/>
                    <a:pt x="413628" y="5168870"/>
                  </a:cubicBezTo>
                  <a:cubicBezTo>
                    <a:pt x="417526" y="5177327"/>
                    <a:pt x="421423" y="5185781"/>
                    <a:pt x="425176" y="5194384"/>
                  </a:cubicBezTo>
                  <a:lnTo>
                    <a:pt x="435570" y="5215745"/>
                  </a:lnTo>
                  <a:cubicBezTo>
                    <a:pt x="446542" y="5238442"/>
                    <a:pt x="456936" y="5259803"/>
                    <a:pt x="468194" y="5280867"/>
                  </a:cubicBezTo>
                  <a:cubicBezTo>
                    <a:pt x="494035" y="5332043"/>
                    <a:pt x="523773" y="5383816"/>
                    <a:pt x="564915" y="5450715"/>
                  </a:cubicBezTo>
                  <a:cubicBezTo>
                    <a:pt x="597108" y="5503526"/>
                    <a:pt x="631176" y="5554998"/>
                    <a:pt x="672174" y="5615521"/>
                  </a:cubicBezTo>
                  <a:cubicBezTo>
                    <a:pt x="710284" y="5671296"/>
                    <a:pt x="750127" y="5726035"/>
                    <a:pt x="787660" y="5777360"/>
                  </a:cubicBezTo>
                  <a:cubicBezTo>
                    <a:pt x="835442" y="5842333"/>
                    <a:pt x="885534" y="5908046"/>
                    <a:pt x="933894" y="5971536"/>
                  </a:cubicBezTo>
                  <a:cubicBezTo>
                    <a:pt x="965654" y="6013219"/>
                    <a:pt x="996978" y="6054311"/>
                    <a:pt x="1030614" y="6098961"/>
                  </a:cubicBezTo>
                  <a:cubicBezTo>
                    <a:pt x="1064250" y="6143611"/>
                    <a:pt x="1108567" y="6202502"/>
                    <a:pt x="1152885" y="6263172"/>
                  </a:cubicBezTo>
                  <a:cubicBezTo>
                    <a:pt x="1173816" y="6291949"/>
                    <a:pt x="1195904" y="6322954"/>
                    <a:pt x="1215248" y="6350397"/>
                  </a:cubicBezTo>
                  <a:cubicBezTo>
                    <a:pt x="1234593" y="6377839"/>
                    <a:pt x="1252925" y="6403651"/>
                    <a:pt x="1271259" y="6428720"/>
                  </a:cubicBezTo>
                  <a:cubicBezTo>
                    <a:pt x="1302873" y="6473517"/>
                    <a:pt x="1336653" y="6518317"/>
                    <a:pt x="1369279" y="6561483"/>
                  </a:cubicBezTo>
                  <a:lnTo>
                    <a:pt x="1388190" y="6586701"/>
                  </a:lnTo>
                  <a:lnTo>
                    <a:pt x="1397717" y="6598865"/>
                  </a:lnTo>
                  <a:cubicBezTo>
                    <a:pt x="1434238" y="6645443"/>
                    <a:pt x="1472061" y="6693653"/>
                    <a:pt x="1510605" y="6739342"/>
                  </a:cubicBezTo>
                  <a:lnTo>
                    <a:pt x="1613307" y="6858000"/>
                  </a:lnTo>
                  <a:lnTo>
                    <a:pt x="916995" y="6858000"/>
                  </a:lnTo>
                  <a:lnTo>
                    <a:pt x="818055" y="6724213"/>
                  </a:lnTo>
                  <a:cubicBezTo>
                    <a:pt x="736876" y="6608833"/>
                    <a:pt x="660902" y="6489255"/>
                    <a:pt x="590467" y="6365824"/>
                  </a:cubicBezTo>
                  <a:cubicBezTo>
                    <a:pt x="203909" y="5685167"/>
                    <a:pt x="149" y="4911263"/>
                    <a:pt x="1" y="4123180"/>
                  </a:cubicBezTo>
                  <a:cubicBezTo>
                    <a:pt x="-341" y="2279490"/>
                    <a:pt x="1090234" y="697390"/>
                    <a:pt x="2644788" y="21373"/>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20" name="Freeform: Shape 19">
              <a:extLst>
                <a:ext uri="{FF2B5EF4-FFF2-40B4-BE49-F238E27FC236}">
                  <a16:creationId xmlns:a16="http://schemas.microsoft.com/office/drawing/2014/main" id="{999573BB-B159-46A3-BE3E-50BBD6D0C2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770456" y="0"/>
              <a:ext cx="6421544" cy="6858000"/>
            </a:xfrm>
            <a:custGeom>
              <a:avLst/>
              <a:gdLst>
                <a:gd name="connsiteX0" fmla="*/ 6209767 w 6421544"/>
                <a:gd name="connsiteY0" fmla="*/ 0 h 6858000"/>
                <a:gd name="connsiteX1" fmla="*/ 6421544 w 6421544"/>
                <a:gd name="connsiteY1" fmla="*/ 0 h 6858000"/>
                <a:gd name="connsiteX2" fmla="*/ 6421544 w 6421544"/>
                <a:gd name="connsiteY2" fmla="*/ 85748 h 6858000"/>
                <a:gd name="connsiteX3" fmla="*/ 6399563 w 6421544"/>
                <a:gd name="connsiteY3" fmla="*/ 75695 h 6858000"/>
                <a:gd name="connsiteX4" fmla="*/ 0 w 6421544"/>
                <a:gd name="connsiteY4" fmla="*/ 0 h 6858000"/>
                <a:gd name="connsiteX5" fmla="*/ 3188107 w 6421544"/>
                <a:gd name="connsiteY5" fmla="*/ 0 h 6858000"/>
                <a:gd name="connsiteX6" fmla="*/ 2888485 w 6421544"/>
                <a:gd name="connsiteY6" fmla="*/ 124347 h 6858000"/>
                <a:gd name="connsiteX7" fmla="*/ 329300 w 6421544"/>
                <a:gd name="connsiteY7" fmla="*/ 4148123 h 6858000"/>
                <a:gd name="connsiteX8" fmla="*/ 1105238 w 6421544"/>
                <a:gd name="connsiteY8" fmla="*/ 6663148 h 6858000"/>
                <a:gd name="connsiteX9" fmla="*/ 1251097 w 6421544"/>
                <a:gd name="connsiteY9" fmla="*/ 6858000 h 6858000"/>
                <a:gd name="connsiteX10" fmla="*/ 0 w 6421544"/>
                <a:gd name="connsiteY1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21544" h="6858000">
                  <a:moveTo>
                    <a:pt x="6209767" y="0"/>
                  </a:moveTo>
                  <a:lnTo>
                    <a:pt x="6421544" y="0"/>
                  </a:lnTo>
                  <a:lnTo>
                    <a:pt x="6421544" y="85748"/>
                  </a:lnTo>
                  <a:lnTo>
                    <a:pt x="6399563" y="75695"/>
                  </a:lnTo>
                  <a:close/>
                  <a:moveTo>
                    <a:pt x="0" y="0"/>
                  </a:moveTo>
                  <a:lnTo>
                    <a:pt x="3188107" y="0"/>
                  </a:lnTo>
                  <a:lnTo>
                    <a:pt x="2888485" y="124347"/>
                  </a:lnTo>
                  <a:cubicBezTo>
                    <a:pt x="1378729" y="820423"/>
                    <a:pt x="329300" y="2360309"/>
                    <a:pt x="329300" y="4148123"/>
                  </a:cubicBezTo>
                  <a:cubicBezTo>
                    <a:pt x="329300" y="5082555"/>
                    <a:pt x="615984" y="5949257"/>
                    <a:pt x="1105238" y="6663148"/>
                  </a:cubicBezTo>
                  <a:lnTo>
                    <a:pt x="1251097"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aphicFrame>
        <p:nvGraphicFramePr>
          <p:cNvPr id="8" name="Content Placeholder 5">
            <a:extLst>
              <a:ext uri="{FF2B5EF4-FFF2-40B4-BE49-F238E27FC236}">
                <a16:creationId xmlns:a16="http://schemas.microsoft.com/office/drawing/2014/main" id="{6A24969D-CB4E-BA1A-A034-3C838DE2AA98}"/>
              </a:ext>
            </a:extLst>
          </p:cNvPr>
          <p:cNvGraphicFramePr>
            <a:graphicFrameLocks noGrp="1"/>
          </p:cNvGraphicFramePr>
          <p:nvPr>
            <p:ph idx="1"/>
            <p:extLst>
              <p:ext uri="{D42A27DB-BD31-4B8C-83A1-F6EECF244321}">
                <p14:modId xmlns:p14="http://schemas.microsoft.com/office/powerpoint/2010/main" val="3923569676"/>
              </p:ext>
            </p:extLst>
          </p:nvPr>
        </p:nvGraphicFramePr>
        <p:xfrm>
          <a:off x="804672" y="1382165"/>
          <a:ext cx="4869179" cy="304794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8891993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INAL_proj_ML.potx" id="{A67FF419-115B-4DE0-A40C-21A561496F7E}" vid="{DE209323-24F7-4F8A-92E3-09CDE595912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4898</TotalTime>
  <Words>1252</Words>
  <Application>Microsoft Office PowerPoint</Application>
  <PresentationFormat>Widescreen</PresentationFormat>
  <Paragraphs>105</Paragraphs>
  <Slides>17</Slides>
  <Notes>12</Notes>
  <HiddenSlides>1</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Arial</vt:lpstr>
      <vt:lpstr>Calibri</vt:lpstr>
      <vt:lpstr>Calibri Light</vt:lpstr>
      <vt:lpstr>Cambria Math</vt:lpstr>
      <vt:lpstr>Courier New</vt:lpstr>
      <vt:lpstr>Segoe UI Historic</vt:lpstr>
      <vt:lpstr>source-serif-pro</vt:lpstr>
      <vt:lpstr>Wingdings</vt:lpstr>
      <vt:lpstr>Office Theme</vt:lpstr>
      <vt:lpstr>Variational Autoencoders</vt:lpstr>
      <vt:lpstr>Autoencoders</vt:lpstr>
      <vt:lpstr>PowerPoint Presentation</vt:lpstr>
      <vt:lpstr>Variational Autoencoders</vt:lpstr>
      <vt:lpstr>Probability functions</vt:lpstr>
      <vt:lpstr>Information Theory</vt:lpstr>
      <vt:lpstr>Kullback–Leibler Divergence</vt:lpstr>
      <vt:lpstr>Usage</vt:lpstr>
      <vt:lpstr>Architecture</vt:lpstr>
      <vt:lpstr>Back-Propagation through Random Operations Reparametrization Trick</vt:lpstr>
      <vt:lpstr>Back-Propagation through Random Operations</vt:lpstr>
      <vt:lpstr>Denoising Autoencoders</vt:lpstr>
      <vt:lpstr>Alternative Autoencoders</vt:lpstr>
      <vt:lpstr>PowerPoint Presentation</vt:lpstr>
      <vt:lpstr>VAE Drawbacks</vt:lpstr>
      <vt:lpstr>Advantages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Variational AE</dc:title>
  <dc:creator>Alon Oring</dc:creator>
  <cp:lastModifiedBy>Lilit Beglaryan</cp:lastModifiedBy>
  <cp:revision>174</cp:revision>
  <dcterms:created xsi:type="dcterms:W3CDTF">2018-04-17T19:57:11Z</dcterms:created>
  <dcterms:modified xsi:type="dcterms:W3CDTF">2023-05-20T17:10:33Z</dcterms:modified>
</cp:coreProperties>
</file>